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2"/>
  </p:notesMasterIdLst>
  <p:sldIdLst>
    <p:sldId id="256" r:id="rId2"/>
    <p:sldId id="287" r:id="rId3"/>
    <p:sldId id="258" r:id="rId4"/>
    <p:sldId id="284" r:id="rId5"/>
    <p:sldId id="265" r:id="rId6"/>
    <p:sldId id="281" r:id="rId7"/>
    <p:sldId id="273" r:id="rId8"/>
    <p:sldId id="282" r:id="rId9"/>
    <p:sldId id="274" r:id="rId10"/>
    <p:sldId id="283" r:id="rId11"/>
    <p:sldId id="295" r:id="rId12"/>
    <p:sldId id="296" r:id="rId13"/>
    <p:sldId id="288" r:id="rId14"/>
    <p:sldId id="289" r:id="rId15"/>
    <p:sldId id="290" r:id="rId16"/>
    <p:sldId id="291" r:id="rId17"/>
    <p:sldId id="297" r:id="rId18"/>
    <p:sldId id="298" r:id="rId19"/>
    <p:sldId id="299" r:id="rId20"/>
    <p:sldId id="300" r:id="rId21"/>
  </p:sldIdLst>
  <p:sldSz cx="18288000" cy="10287000"/>
  <p:notesSz cx="6858000" cy="9144000"/>
  <p:embeddedFontLst>
    <p:embeddedFont>
      <p:font typeface="Calibri" pitchFamily="34" charset="0"/>
      <p:regular r:id="rId23"/>
      <p:bold r:id="rId24"/>
      <p:italic r:id="rId25"/>
      <p:boldItalic r:id="rId26"/>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7B9B9"/>
    <a:srgbClr val="2B22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78700" autoAdjust="0"/>
  </p:normalViewPr>
  <p:slideViewPr>
    <p:cSldViewPr>
      <p:cViewPr varScale="1">
        <p:scale>
          <a:sx n="77" d="100"/>
          <a:sy n="77" d="100"/>
        </p:scale>
        <p:origin x="-24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928;&#913;&#925;&#913;&#915;&#921;&#937;&#932;&#919;&#931;%20&#922;&#927;&#933;&#914;&#917;&#923;&#919;&#931;\Downloads\&#916;&#965;&#964;&#953;&#954;&#942;%20&#924;&#945;&#954;&#949;&#948;&#959;&#957;&#943;&#945;\&#916;&#965;&#964;&#953;&#954;&#942;%20&#924;&#945;&#954;&#949;&#948;&#959;&#957;&#943;&#94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clustered"/>
        <c:ser>
          <c:idx val="0"/>
          <c:order val="0"/>
          <c:spPr>
            <a:solidFill>
              <a:schemeClr val="accent1"/>
            </a:solidFill>
            <a:ln>
              <a:noFill/>
            </a:ln>
            <a:effectLst/>
            <a:scene3d>
              <a:camera prst="orthographicFront"/>
              <a:lightRig rig="threePt" dir="t"/>
            </a:scene3d>
            <a:sp3d>
              <a:bevelT/>
            </a:sp3d>
          </c:spPr>
          <c:dPt>
            <c:idx val="1"/>
            <c:spPr>
              <a:solidFill>
                <a:srgbClr val="FF0000"/>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700C-4437-9F95-F654E75F1051}"/>
              </c:ext>
            </c:extLst>
          </c:dPt>
          <c:dPt>
            <c:idx val="2"/>
            <c:spPr>
              <a:solidFill>
                <a:schemeClr val="accent6">
                  <a:lumMod val="60000"/>
                  <a:lumOff val="4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700C-4437-9F95-F654E75F1051}"/>
              </c:ext>
            </c:extLst>
          </c:dPt>
          <c:dPt>
            <c:idx val="3"/>
            <c:spPr>
              <a:solidFill>
                <a:schemeClr val="accent2">
                  <a:lumMod val="75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700C-4437-9F95-F654E75F1051}"/>
              </c:ext>
            </c:extLst>
          </c:dPt>
          <c:dPt>
            <c:idx val="4"/>
            <c:spPr>
              <a:solidFill>
                <a:srgbClr val="002060"/>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700C-4437-9F95-F654E75F1051}"/>
              </c:ext>
            </c:extLst>
          </c:dPt>
          <c:dLbls>
            <c:spPr>
              <a:noFill/>
              <a:ln>
                <a:noFill/>
              </a:ln>
              <a:effectLst/>
            </c:spPr>
            <c:txPr>
              <a:bodyPr rot="0" vert="horz"/>
              <a:lstStyle/>
              <a:p>
                <a:pPr>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Φύλλο1!$D$3:$D$7</c:f>
              <c:strCache>
                <c:ptCount val="5"/>
                <c:pt idx="0">
                  <c:v>Καστοριά </c:v>
                </c:pt>
                <c:pt idx="1">
                  <c:v>Γρεβενά</c:v>
                </c:pt>
                <c:pt idx="2">
                  <c:v>Κοζάνη </c:v>
                </c:pt>
                <c:pt idx="3">
                  <c:v>Φλώρινα</c:v>
                </c:pt>
                <c:pt idx="4">
                  <c:v>Δυτική Μακεδονία</c:v>
                </c:pt>
              </c:strCache>
            </c:strRef>
          </c:cat>
          <c:val>
            <c:numRef>
              <c:f>Φύλλο1!$E$3:$E$7</c:f>
              <c:numCache>
                <c:formatCode>General</c:formatCode>
                <c:ptCount val="5"/>
                <c:pt idx="0">
                  <c:v>46.5</c:v>
                </c:pt>
                <c:pt idx="1">
                  <c:v>9.8000000000000007</c:v>
                </c:pt>
                <c:pt idx="2">
                  <c:v>73.7</c:v>
                </c:pt>
                <c:pt idx="3">
                  <c:v>15</c:v>
                </c:pt>
                <c:pt idx="4">
                  <c:v>145</c:v>
                </c:pt>
              </c:numCache>
            </c:numRef>
          </c:val>
          <c:extLst xmlns:c16r2="http://schemas.microsoft.com/office/drawing/2015/06/chart">
            <c:ext xmlns:c16="http://schemas.microsoft.com/office/drawing/2014/chart" uri="{C3380CC4-5D6E-409C-BE32-E72D297353CC}">
              <c16:uniqueId val="{00000008-700C-4437-9F95-F654E75F1051}"/>
            </c:ext>
          </c:extLst>
        </c:ser>
        <c:gapWidth val="219"/>
        <c:axId val="97923072"/>
        <c:axId val="97924608"/>
      </c:barChart>
      <c:catAx>
        <c:axId val="979230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97924608"/>
        <c:crosses val="autoZero"/>
        <c:auto val="1"/>
        <c:lblAlgn val="ctr"/>
        <c:lblOffset val="100"/>
      </c:catAx>
      <c:valAx>
        <c:axId val="97924608"/>
        <c:scaling>
          <c:orientation val="minMax"/>
        </c:scaling>
        <c:delete val="1"/>
        <c:axPos val="l"/>
        <c:numFmt formatCode="General" sourceLinked="1"/>
        <c:majorTickMark val="none"/>
        <c:tickLblPos val="none"/>
        <c:crossAx val="97923072"/>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2000" b="1"/>
      </a:pPr>
      <a:endParaRPr lang="el-G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224F4-7F2B-4B34-A51C-0D8504306485}" type="datetimeFigureOut">
              <a:rPr lang="el-GR" smtClean="0"/>
              <a:pPr/>
              <a:t>19/3/2021</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1CDB90-6738-4FEE-A892-23F6633F7D9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51CDB90-6738-4FEE-A892-23F6633F7D97}"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371600" y="3195640"/>
            <a:ext cx="15544800" cy="2205038"/>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15" indent="0" algn="ctr">
              <a:buNone/>
              <a:defRPr>
                <a:solidFill>
                  <a:schemeClr val="tx1">
                    <a:tint val="75000"/>
                  </a:schemeClr>
                </a:solidFill>
              </a:defRPr>
            </a:lvl2pPr>
            <a:lvl3pPr marL="1632832" indent="0" algn="ctr">
              <a:buNone/>
              <a:defRPr>
                <a:solidFill>
                  <a:schemeClr val="tx1">
                    <a:tint val="75000"/>
                  </a:schemeClr>
                </a:solidFill>
              </a:defRPr>
            </a:lvl3pPr>
            <a:lvl4pPr marL="2449246" indent="0" algn="ctr">
              <a:buNone/>
              <a:defRPr>
                <a:solidFill>
                  <a:schemeClr val="tx1">
                    <a:tint val="75000"/>
                  </a:schemeClr>
                </a:solidFill>
              </a:defRPr>
            </a:lvl4pPr>
            <a:lvl5pPr marL="3265661" indent="0" algn="ctr">
              <a:buNone/>
              <a:defRPr>
                <a:solidFill>
                  <a:schemeClr val="tx1">
                    <a:tint val="75000"/>
                  </a:schemeClr>
                </a:solidFill>
              </a:defRPr>
            </a:lvl5pPr>
            <a:lvl6pPr marL="4082078" indent="0" algn="ctr">
              <a:buNone/>
              <a:defRPr>
                <a:solidFill>
                  <a:schemeClr val="tx1">
                    <a:tint val="75000"/>
                  </a:schemeClr>
                </a:solidFill>
              </a:defRPr>
            </a:lvl6pPr>
            <a:lvl7pPr marL="4898493" indent="0" algn="ctr">
              <a:buNone/>
              <a:defRPr>
                <a:solidFill>
                  <a:schemeClr val="tx1">
                    <a:tint val="75000"/>
                  </a:schemeClr>
                </a:solidFill>
              </a:defRPr>
            </a:lvl7pPr>
            <a:lvl8pPr marL="5714908" indent="0" algn="ctr">
              <a:buNone/>
              <a:defRPr>
                <a:solidFill>
                  <a:schemeClr val="tx1">
                    <a:tint val="75000"/>
                  </a:schemeClr>
                </a:solidFill>
              </a:defRPr>
            </a:lvl8pPr>
            <a:lvl9pPr marL="6531325"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59F50CB2-F3E4-43E2-9CBD-0F79A2285059}" type="datetime1">
              <a:rPr lang="en-US" smtClean="0"/>
              <a:pPr>
                <a:defRPr/>
              </a:pPr>
              <a:t>3/19/2021</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AB56AE8B-A7BD-45A1-A3B6-36648F2A0B03}" type="slidenum">
              <a:rPr lang="en-US" altLang="el-GR"/>
              <a:pPr>
                <a:defRPr/>
              </a:pPr>
              <a:t>‹#›</a:t>
            </a:fld>
            <a:endParaRPr lang="en-US"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2F6BB2A6-D228-4D74-894D-065E547D5BF6}" type="datetime1">
              <a:rPr lang="en-US" smtClean="0"/>
              <a:pPr>
                <a:defRPr/>
              </a:pPr>
              <a:t>3/19/2021</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59EDAC61-AFBE-4789-8C09-85704D96E190}" type="slidenum">
              <a:rPr lang="en-US" altLang="el-GR"/>
              <a:pPr>
                <a:defRPr/>
              </a:pPr>
              <a:t>‹#›</a:t>
            </a:fld>
            <a:endParaRPr lang="en-US"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26517600" y="619125"/>
            <a:ext cx="8229600" cy="13165932"/>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1828800" y="619125"/>
            <a:ext cx="24384000" cy="13165932"/>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071392C7-0532-467A-9296-CE1BAA1570CD}" type="datetime1">
              <a:rPr lang="en-US" smtClean="0"/>
              <a:pPr>
                <a:defRPr/>
              </a:pPr>
              <a:t>3/19/2021</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A4C88BE6-EE43-4E9D-96B9-05FFE90BBBEA}" type="slidenum">
              <a:rPr lang="en-US" altLang="el-GR"/>
              <a:pPr>
                <a:defRPr/>
              </a:pPr>
              <a:t>‹#›</a:t>
            </a:fld>
            <a:endParaRPr lang="en-US"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8DA03EFA-2692-4760-BCC0-818390538084}" type="datetime1">
              <a:rPr lang="en-US" smtClean="0"/>
              <a:pPr>
                <a:defRPr/>
              </a:pPr>
              <a:t>3/19/2021</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DF6A4025-B456-44D2-8EFB-D2C2A884D18C}" type="slidenum">
              <a:rPr lang="en-US" altLang="el-GR"/>
              <a:pPr>
                <a:defRPr/>
              </a:pPr>
              <a:t>‹#›</a:t>
            </a:fld>
            <a:endParaRPr lang="en-US"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44626" y="6610352"/>
            <a:ext cx="15544800" cy="2043113"/>
          </a:xfrm>
        </p:spPr>
        <p:txBody>
          <a:bodyPr anchor="t"/>
          <a:lstStyle>
            <a:lvl1pPr algn="l">
              <a:defRPr sz="7100" b="1" cap="all"/>
            </a:lvl1pPr>
          </a:lstStyle>
          <a:p>
            <a:r>
              <a:rPr lang="el-GR"/>
              <a:t>Kλικ για επεξεργασία του τίτλου</a:t>
            </a:r>
          </a:p>
        </p:txBody>
      </p:sp>
      <p:sp>
        <p:nvSpPr>
          <p:cNvPr id="3" name="2 - Θέση κειμένου"/>
          <p:cNvSpPr>
            <a:spLocks noGrp="1"/>
          </p:cNvSpPr>
          <p:nvPr>
            <p:ph type="body" idx="1"/>
          </p:nvPr>
        </p:nvSpPr>
        <p:spPr>
          <a:xfrm>
            <a:off x="1444626" y="4360072"/>
            <a:ext cx="15544800" cy="2250281"/>
          </a:xfrm>
        </p:spPr>
        <p:txBody>
          <a:bodyPr anchor="b"/>
          <a:lstStyle>
            <a:lvl1pPr marL="0" indent="0">
              <a:buNone/>
              <a:defRPr sz="3600">
                <a:solidFill>
                  <a:schemeClr val="tx1">
                    <a:tint val="75000"/>
                  </a:schemeClr>
                </a:solidFill>
              </a:defRPr>
            </a:lvl1pPr>
            <a:lvl2pPr marL="816415" indent="0">
              <a:buNone/>
              <a:defRPr sz="3200">
                <a:solidFill>
                  <a:schemeClr val="tx1">
                    <a:tint val="75000"/>
                  </a:schemeClr>
                </a:solidFill>
              </a:defRPr>
            </a:lvl2pPr>
            <a:lvl3pPr marL="1632832" indent="0">
              <a:buNone/>
              <a:defRPr sz="2900">
                <a:solidFill>
                  <a:schemeClr val="tx1">
                    <a:tint val="75000"/>
                  </a:schemeClr>
                </a:solidFill>
              </a:defRPr>
            </a:lvl3pPr>
            <a:lvl4pPr marL="2449246" indent="0">
              <a:buNone/>
              <a:defRPr sz="2500">
                <a:solidFill>
                  <a:schemeClr val="tx1">
                    <a:tint val="75000"/>
                  </a:schemeClr>
                </a:solidFill>
              </a:defRPr>
            </a:lvl4pPr>
            <a:lvl5pPr marL="3265661" indent="0">
              <a:buNone/>
              <a:defRPr sz="2500">
                <a:solidFill>
                  <a:schemeClr val="tx1">
                    <a:tint val="75000"/>
                  </a:schemeClr>
                </a:solidFill>
              </a:defRPr>
            </a:lvl5pPr>
            <a:lvl6pPr marL="4082078" indent="0">
              <a:buNone/>
              <a:defRPr sz="2500">
                <a:solidFill>
                  <a:schemeClr val="tx1">
                    <a:tint val="75000"/>
                  </a:schemeClr>
                </a:solidFill>
              </a:defRPr>
            </a:lvl6pPr>
            <a:lvl7pPr marL="4898493" indent="0">
              <a:buNone/>
              <a:defRPr sz="2500">
                <a:solidFill>
                  <a:schemeClr val="tx1">
                    <a:tint val="75000"/>
                  </a:schemeClr>
                </a:solidFill>
              </a:defRPr>
            </a:lvl7pPr>
            <a:lvl8pPr marL="5714908" indent="0">
              <a:buNone/>
              <a:defRPr sz="2500">
                <a:solidFill>
                  <a:schemeClr val="tx1">
                    <a:tint val="75000"/>
                  </a:schemeClr>
                </a:solidFill>
              </a:defRPr>
            </a:lvl8pPr>
            <a:lvl9pPr marL="6531325" indent="0">
              <a:buNone/>
              <a:defRPr sz="25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FC23CC9C-F6CC-4DFB-823A-A5E8376C3D84}" type="datetime1">
              <a:rPr lang="en-US" smtClean="0"/>
              <a:pPr>
                <a:defRPr/>
              </a:pPr>
              <a:t>3/19/2021</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D9C78671-6D78-41BD-ADB2-05411BB540CE}" type="slidenum">
              <a:rPr lang="en-US" altLang="el-GR"/>
              <a:pPr>
                <a:defRPr/>
              </a:pPr>
              <a:t>‹#›</a:t>
            </a:fld>
            <a:endParaRPr lang="en-US"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1828800" y="3600450"/>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18440400" y="3600450"/>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fld id="{24014E3D-8E11-46DD-A92C-486111ED9CFF}" type="datetime1">
              <a:rPr lang="en-US" smtClean="0"/>
              <a:pPr>
                <a:defRPr/>
              </a:pPr>
              <a:t>3/19/2021</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3756EF1D-5B05-43A6-8732-C45EC6019745}" type="slidenum">
              <a:rPr lang="en-US" altLang="el-GR"/>
              <a:pPr>
                <a:defRPr/>
              </a:pPr>
              <a:t>‹#›</a:t>
            </a:fld>
            <a:endParaRPr lang="en-US"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11957"/>
            <a:ext cx="16459200" cy="17145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914400" y="2302671"/>
            <a:ext cx="8080376"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914400" y="3262312"/>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9290053" y="2302671"/>
            <a:ext cx="8083550"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9290053" y="3262312"/>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fld id="{F9C8470B-F2E1-469D-AAF0-1BF812CF7F37}" type="datetime1">
              <a:rPr lang="en-US" smtClean="0"/>
              <a:pPr>
                <a:defRPr/>
              </a:pPr>
              <a:t>3/19/2021</a:t>
            </a:fld>
            <a:endParaRPr lang="en-US"/>
          </a:p>
        </p:txBody>
      </p:sp>
      <p:sp>
        <p:nvSpPr>
          <p:cNvPr id="8" name="4 - Θέση υποσέλιδου"/>
          <p:cNvSpPr>
            <a:spLocks noGrp="1"/>
          </p:cNvSpPr>
          <p:nvPr>
            <p:ph type="ftr" sz="quarter" idx="11"/>
          </p:nvPr>
        </p:nvSpPr>
        <p:spPr/>
        <p:txBody>
          <a:bodyPr/>
          <a:lstStyle>
            <a:lvl1pPr>
              <a:defRPr/>
            </a:lvl1pPr>
          </a:lstStyle>
          <a:p>
            <a:pPr>
              <a:defRPr/>
            </a:pPr>
            <a:endParaRPr lang="en-US"/>
          </a:p>
        </p:txBody>
      </p:sp>
      <p:sp>
        <p:nvSpPr>
          <p:cNvPr id="9" name="5 - Θέση αριθμού διαφάνειας"/>
          <p:cNvSpPr>
            <a:spLocks noGrp="1"/>
          </p:cNvSpPr>
          <p:nvPr>
            <p:ph type="sldNum" sz="quarter" idx="12"/>
          </p:nvPr>
        </p:nvSpPr>
        <p:spPr/>
        <p:txBody>
          <a:bodyPr/>
          <a:lstStyle>
            <a:lvl1pPr>
              <a:defRPr/>
            </a:lvl1pPr>
          </a:lstStyle>
          <a:p>
            <a:pPr>
              <a:defRPr/>
            </a:pPr>
            <a:fld id="{550403E3-CFDD-4F59-8FBF-3CFACDDD14EE}" type="slidenum">
              <a:rPr lang="en-US" altLang="el-GR"/>
              <a:pPr>
                <a:defRPr/>
              </a:pPr>
              <a:t>‹#›</a:t>
            </a:fld>
            <a:endParaRPr lang="en-US"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9DC75F97-2F62-4683-97CF-C10D7D10B4AA}" type="datetime1">
              <a:rPr lang="en-US" smtClean="0"/>
              <a:pPr>
                <a:defRPr/>
              </a:pPr>
              <a:t>3/19/2021</a:t>
            </a:fld>
            <a:endParaRPr lang="en-US"/>
          </a:p>
        </p:txBody>
      </p:sp>
      <p:sp>
        <p:nvSpPr>
          <p:cNvPr id="4" name="4 - Θέση υποσέλιδου"/>
          <p:cNvSpPr>
            <a:spLocks noGrp="1"/>
          </p:cNvSpPr>
          <p:nvPr>
            <p:ph type="ftr" sz="quarter" idx="11"/>
          </p:nvPr>
        </p:nvSpPr>
        <p:spPr/>
        <p:txBody>
          <a:bodyPr/>
          <a:lstStyle>
            <a:lvl1pPr>
              <a:defRPr/>
            </a:lvl1pPr>
          </a:lstStyle>
          <a:p>
            <a:pPr>
              <a:defRPr/>
            </a:pPr>
            <a:endParaRPr lang="en-US"/>
          </a:p>
        </p:txBody>
      </p:sp>
      <p:sp>
        <p:nvSpPr>
          <p:cNvPr id="5" name="5 - Θέση αριθμού διαφάνειας"/>
          <p:cNvSpPr>
            <a:spLocks noGrp="1"/>
          </p:cNvSpPr>
          <p:nvPr>
            <p:ph type="sldNum" sz="quarter" idx="12"/>
          </p:nvPr>
        </p:nvSpPr>
        <p:spPr/>
        <p:txBody>
          <a:bodyPr/>
          <a:lstStyle>
            <a:lvl1pPr>
              <a:defRPr/>
            </a:lvl1pPr>
          </a:lstStyle>
          <a:p>
            <a:pPr>
              <a:defRPr/>
            </a:pPr>
            <a:fld id="{0F41579A-7C81-4F1E-B41B-CBDC4CE7D51D}" type="slidenum">
              <a:rPr lang="en-US" altLang="el-GR"/>
              <a:pPr>
                <a:defRPr/>
              </a:pPr>
              <a:t>‹#›</a:t>
            </a:fld>
            <a:endParaRPr lang="en-US"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E214AEFF-E2E4-4BB7-B247-00186C4FC8EC}" type="datetime1">
              <a:rPr lang="en-US" smtClean="0"/>
              <a:pPr>
                <a:defRPr/>
              </a:pPr>
              <a:t>3/19/2021</a:t>
            </a:fld>
            <a:endParaRPr lang="en-US"/>
          </a:p>
        </p:txBody>
      </p:sp>
      <p:sp>
        <p:nvSpPr>
          <p:cNvPr id="3" name="4 - Θέση υποσέλιδου"/>
          <p:cNvSpPr>
            <a:spLocks noGrp="1"/>
          </p:cNvSpPr>
          <p:nvPr>
            <p:ph type="ftr" sz="quarter" idx="11"/>
          </p:nvPr>
        </p:nvSpPr>
        <p:spPr/>
        <p:txBody>
          <a:bodyPr/>
          <a:lstStyle>
            <a:lvl1pPr>
              <a:defRPr/>
            </a:lvl1pPr>
          </a:lstStyle>
          <a:p>
            <a:pPr>
              <a:defRPr/>
            </a:pPr>
            <a:endParaRPr lang="en-US"/>
          </a:p>
        </p:txBody>
      </p:sp>
      <p:sp>
        <p:nvSpPr>
          <p:cNvPr id="4" name="5 - Θέση αριθμού διαφάνειας"/>
          <p:cNvSpPr>
            <a:spLocks noGrp="1"/>
          </p:cNvSpPr>
          <p:nvPr>
            <p:ph type="sldNum" sz="quarter" idx="12"/>
          </p:nvPr>
        </p:nvSpPr>
        <p:spPr/>
        <p:txBody>
          <a:bodyPr/>
          <a:lstStyle>
            <a:lvl1pPr>
              <a:defRPr/>
            </a:lvl1pPr>
          </a:lstStyle>
          <a:p>
            <a:pPr>
              <a:defRPr/>
            </a:pPr>
            <a:fld id="{37D156DE-3078-43B6-9712-5B5E43536B76}" type="slidenum">
              <a:rPr lang="en-US" altLang="el-GR"/>
              <a:pPr>
                <a:defRPr/>
              </a:pPr>
              <a:t>‹#›</a:t>
            </a:fld>
            <a:endParaRPr lang="en-US"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3" y="409575"/>
            <a:ext cx="6016626" cy="1743075"/>
          </a:xfrm>
        </p:spPr>
        <p:txBody>
          <a:bodyPr anchor="b"/>
          <a:lstStyle>
            <a:lvl1pPr algn="l">
              <a:defRPr sz="3600" b="1"/>
            </a:lvl1pPr>
          </a:lstStyle>
          <a:p>
            <a:r>
              <a:rPr lang="el-GR"/>
              <a:t>Kλικ για επεξεργασία του τίτλου</a:t>
            </a:r>
          </a:p>
        </p:txBody>
      </p:sp>
      <p:sp>
        <p:nvSpPr>
          <p:cNvPr id="3" name="2 - Θέση περιεχομένου"/>
          <p:cNvSpPr>
            <a:spLocks noGrp="1"/>
          </p:cNvSpPr>
          <p:nvPr>
            <p:ph idx="1"/>
          </p:nvPr>
        </p:nvSpPr>
        <p:spPr>
          <a:xfrm>
            <a:off x="7150100" y="409577"/>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914403" y="2152652"/>
            <a:ext cx="6016626" cy="7036595"/>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FEA0BDC6-50AC-4A0D-B998-5D8EF78E5A21}" type="datetime1">
              <a:rPr lang="en-US" smtClean="0"/>
              <a:pPr>
                <a:defRPr/>
              </a:pPr>
              <a:t>3/19/2021</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7C006DF1-5863-4DCE-91D2-D409501A7F92}" type="slidenum">
              <a:rPr lang="en-US" altLang="el-GR"/>
              <a:pPr>
                <a:defRPr/>
              </a:pPr>
              <a:t>‹#›</a:t>
            </a:fld>
            <a:endParaRPr lang="en-US"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584576" y="7200900"/>
            <a:ext cx="10972800" cy="850107"/>
          </a:xfrm>
        </p:spPr>
        <p:txBody>
          <a:bodyPr anchor="b"/>
          <a:lstStyle>
            <a:lvl1pPr algn="l">
              <a:defRPr sz="3600" b="1"/>
            </a:lvl1pPr>
          </a:lstStyle>
          <a:p>
            <a:r>
              <a:rPr lang="el-GR"/>
              <a:t>Kλικ για επεξεργασία του τίτλου</a:t>
            </a:r>
          </a:p>
        </p:txBody>
      </p:sp>
      <p:sp>
        <p:nvSpPr>
          <p:cNvPr id="3" name="2 - Θέση εικόνας"/>
          <p:cNvSpPr>
            <a:spLocks noGrp="1"/>
          </p:cNvSpPr>
          <p:nvPr>
            <p:ph type="pic" idx="1"/>
          </p:nvPr>
        </p:nvSpPr>
        <p:spPr>
          <a:xfrm>
            <a:off x="3584576" y="919162"/>
            <a:ext cx="10972800" cy="6172200"/>
          </a:xfrm>
        </p:spPr>
        <p:txBody>
          <a:bodyPr rtlCol="0">
            <a:normAutofit/>
          </a:bodyPr>
          <a:lstStyle>
            <a:lvl1pPr marL="0" indent="0">
              <a:buNone/>
              <a:defRPr sz="5700"/>
            </a:lvl1pPr>
            <a:lvl2pPr marL="816415" indent="0">
              <a:buNone/>
              <a:defRPr sz="5000"/>
            </a:lvl2pPr>
            <a:lvl3pPr marL="1632832" indent="0">
              <a:buNone/>
              <a:defRPr sz="4300"/>
            </a:lvl3pPr>
            <a:lvl4pPr marL="2449246" indent="0">
              <a:buNone/>
              <a:defRPr sz="3600"/>
            </a:lvl4pPr>
            <a:lvl5pPr marL="3265661" indent="0">
              <a:buNone/>
              <a:defRPr sz="3600"/>
            </a:lvl5pPr>
            <a:lvl6pPr marL="4082078" indent="0">
              <a:buNone/>
              <a:defRPr sz="3600"/>
            </a:lvl6pPr>
            <a:lvl7pPr marL="4898493" indent="0">
              <a:buNone/>
              <a:defRPr sz="3600"/>
            </a:lvl7pPr>
            <a:lvl8pPr marL="5714908" indent="0">
              <a:buNone/>
              <a:defRPr sz="3600"/>
            </a:lvl8pPr>
            <a:lvl9pPr marL="6531325" indent="0">
              <a:buNone/>
              <a:defRPr sz="3600"/>
            </a:lvl9pPr>
          </a:lstStyle>
          <a:p>
            <a:pPr lvl="0"/>
            <a:endParaRPr lang="el-GR" noProof="0"/>
          </a:p>
        </p:txBody>
      </p:sp>
      <p:sp>
        <p:nvSpPr>
          <p:cNvPr id="4" name="3 - Θέση κειμένου"/>
          <p:cNvSpPr>
            <a:spLocks noGrp="1"/>
          </p:cNvSpPr>
          <p:nvPr>
            <p:ph type="body" sz="half" idx="2"/>
          </p:nvPr>
        </p:nvSpPr>
        <p:spPr>
          <a:xfrm>
            <a:off x="3584576" y="8051007"/>
            <a:ext cx="10972800" cy="1207293"/>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BF9CD7E8-A9FE-4BA5-826D-5CDB80D11F63}" type="datetime1">
              <a:rPr lang="en-US" smtClean="0"/>
              <a:pPr>
                <a:defRPr/>
              </a:pPr>
              <a:t>3/19/2021</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8A408515-FA5B-4C79-9A25-250157BFBCB0}" type="slidenum">
              <a:rPr lang="en-US" altLang="el-GR"/>
              <a:pPr>
                <a:defRPr/>
              </a:pPr>
              <a:t>‹#›</a:t>
            </a:fld>
            <a:endParaRPr lang="en-US"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914400" y="412750"/>
            <a:ext cx="16459200" cy="1714500"/>
          </a:xfrm>
          <a:prstGeom prst="rect">
            <a:avLst/>
          </a:prstGeom>
          <a:noFill/>
          <a:ln w="9525">
            <a:noFill/>
            <a:miter lim="800000"/>
            <a:headEnd/>
            <a:tailEnd/>
          </a:ln>
        </p:spPr>
        <p:txBody>
          <a:bodyPr vert="horz" wrap="square" lIns="163283" tIns="81642" rIns="163283" bIns="81642" numCol="1" anchor="ctr" anchorCtr="0" compatLnSpc="1">
            <a:prstTxWarp prst="textNoShape">
              <a:avLst/>
            </a:prstTxWarp>
          </a:bodyPr>
          <a:lstStyle/>
          <a:p>
            <a:pPr lvl="0"/>
            <a:r>
              <a:rPr lang="el-GR"/>
              <a:t>Kλικ για επεξεργασία του τίτλου</a:t>
            </a:r>
          </a:p>
        </p:txBody>
      </p:sp>
      <p:sp>
        <p:nvSpPr>
          <p:cNvPr id="1027" name="2 - Θέση κειμένου"/>
          <p:cNvSpPr>
            <a:spLocks noGrp="1"/>
          </p:cNvSpPr>
          <p:nvPr>
            <p:ph type="body" idx="1"/>
          </p:nvPr>
        </p:nvSpPr>
        <p:spPr bwMode="auto">
          <a:xfrm>
            <a:off x="914400" y="2400300"/>
            <a:ext cx="16459200" cy="6789738"/>
          </a:xfrm>
          <a:prstGeom prst="rect">
            <a:avLst/>
          </a:prstGeom>
          <a:noFill/>
          <a:ln w="9525">
            <a:noFill/>
            <a:miter lim="800000"/>
            <a:headEnd/>
            <a:tailEnd/>
          </a:ln>
        </p:spPr>
        <p:txBody>
          <a:bodyPr vert="horz" wrap="square" lIns="163283" tIns="81642" rIns="163283" bIns="81642"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914400" y="9534525"/>
            <a:ext cx="4267200" cy="547688"/>
          </a:xfrm>
          <a:prstGeom prst="rect">
            <a:avLst/>
          </a:prstGeom>
        </p:spPr>
        <p:txBody>
          <a:bodyPr vert="horz" lIns="163283" tIns="81642" rIns="163283" bIns="81642" rtlCol="0" anchor="ctr"/>
          <a:lstStyle>
            <a:lvl1pPr algn="l">
              <a:defRPr sz="2100" smtClean="0">
                <a:solidFill>
                  <a:schemeClr val="tx1">
                    <a:tint val="75000"/>
                  </a:schemeClr>
                </a:solidFill>
              </a:defRPr>
            </a:lvl1pPr>
          </a:lstStyle>
          <a:p>
            <a:pPr>
              <a:defRPr/>
            </a:pPr>
            <a:fld id="{B22BBD04-DC25-40C5-9308-EC56B49FCBCF}" type="datetime1">
              <a:rPr lang="en-US" smtClean="0"/>
              <a:pPr>
                <a:defRPr/>
              </a:pPr>
              <a:t>3/19/2021</a:t>
            </a:fld>
            <a:endParaRPr lang="en-US"/>
          </a:p>
        </p:txBody>
      </p:sp>
      <p:sp>
        <p:nvSpPr>
          <p:cNvPr id="5" name="4 - Θέση υποσέλιδου"/>
          <p:cNvSpPr>
            <a:spLocks noGrp="1"/>
          </p:cNvSpPr>
          <p:nvPr>
            <p:ph type="ftr" sz="quarter" idx="3"/>
          </p:nvPr>
        </p:nvSpPr>
        <p:spPr>
          <a:xfrm>
            <a:off x="6248400" y="9534525"/>
            <a:ext cx="5791200" cy="547688"/>
          </a:xfrm>
          <a:prstGeom prst="rect">
            <a:avLst/>
          </a:prstGeom>
        </p:spPr>
        <p:txBody>
          <a:bodyPr vert="horz" lIns="163283" tIns="81642" rIns="163283" bIns="81642" rtlCol="0" anchor="ctr"/>
          <a:lstStyle>
            <a:lvl1pPr algn="ctr">
              <a:defRPr sz="2100">
                <a:solidFill>
                  <a:schemeClr val="tx1">
                    <a:tint val="75000"/>
                  </a:schemeClr>
                </a:solidFill>
              </a:defRPr>
            </a:lvl1pPr>
          </a:lstStyle>
          <a:p>
            <a:pPr>
              <a:defRPr/>
            </a:pPr>
            <a:endParaRPr lang="en-US"/>
          </a:p>
        </p:txBody>
      </p:sp>
      <p:sp>
        <p:nvSpPr>
          <p:cNvPr id="6" name="5 - Θέση αριθμού διαφάνειας"/>
          <p:cNvSpPr>
            <a:spLocks noGrp="1"/>
          </p:cNvSpPr>
          <p:nvPr>
            <p:ph type="sldNum" sz="quarter" idx="4"/>
          </p:nvPr>
        </p:nvSpPr>
        <p:spPr>
          <a:xfrm>
            <a:off x="13106400" y="9534525"/>
            <a:ext cx="4267200" cy="547688"/>
          </a:xfrm>
          <a:prstGeom prst="rect">
            <a:avLst/>
          </a:prstGeom>
        </p:spPr>
        <p:txBody>
          <a:bodyPr vert="horz" lIns="163283" tIns="81642" rIns="163283" bIns="81642" rtlCol="0" anchor="ctr"/>
          <a:lstStyle>
            <a:lvl1pPr algn="r">
              <a:defRPr sz="2100" smtClean="0">
                <a:solidFill>
                  <a:schemeClr val="tx1">
                    <a:tint val="75000"/>
                  </a:schemeClr>
                </a:solidFill>
              </a:defRPr>
            </a:lvl1pPr>
          </a:lstStyle>
          <a:p>
            <a:pPr>
              <a:defRPr/>
            </a:pPr>
            <a:fld id="{86249BFC-DC6E-4265-AF1C-29DA062A09D1}"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1631950" rtl="0" fontAlgn="base">
        <a:spcBef>
          <a:spcPct val="0"/>
        </a:spcBef>
        <a:spcAft>
          <a:spcPct val="0"/>
        </a:spcAft>
        <a:defRPr sz="7900" kern="1200">
          <a:solidFill>
            <a:schemeClr val="tx1"/>
          </a:solidFill>
          <a:latin typeface="+mj-lt"/>
          <a:ea typeface="+mj-ea"/>
          <a:cs typeface="+mj-cs"/>
        </a:defRPr>
      </a:lvl1pPr>
      <a:lvl2pPr algn="ctr" defTabSz="1631950" rtl="0" fontAlgn="base">
        <a:spcBef>
          <a:spcPct val="0"/>
        </a:spcBef>
        <a:spcAft>
          <a:spcPct val="0"/>
        </a:spcAft>
        <a:defRPr sz="7900">
          <a:solidFill>
            <a:schemeClr val="tx1"/>
          </a:solidFill>
          <a:latin typeface="Calibri" pitchFamily="34" charset="0"/>
        </a:defRPr>
      </a:lvl2pPr>
      <a:lvl3pPr algn="ctr" defTabSz="1631950" rtl="0" fontAlgn="base">
        <a:spcBef>
          <a:spcPct val="0"/>
        </a:spcBef>
        <a:spcAft>
          <a:spcPct val="0"/>
        </a:spcAft>
        <a:defRPr sz="7900">
          <a:solidFill>
            <a:schemeClr val="tx1"/>
          </a:solidFill>
          <a:latin typeface="Calibri" pitchFamily="34" charset="0"/>
        </a:defRPr>
      </a:lvl3pPr>
      <a:lvl4pPr algn="ctr" defTabSz="1631950" rtl="0" fontAlgn="base">
        <a:spcBef>
          <a:spcPct val="0"/>
        </a:spcBef>
        <a:spcAft>
          <a:spcPct val="0"/>
        </a:spcAft>
        <a:defRPr sz="7900">
          <a:solidFill>
            <a:schemeClr val="tx1"/>
          </a:solidFill>
          <a:latin typeface="Calibri" pitchFamily="34" charset="0"/>
        </a:defRPr>
      </a:lvl4pPr>
      <a:lvl5pPr algn="ctr" defTabSz="1631950" rtl="0" fontAlgn="base">
        <a:spcBef>
          <a:spcPct val="0"/>
        </a:spcBef>
        <a:spcAft>
          <a:spcPct val="0"/>
        </a:spcAft>
        <a:defRPr sz="7900">
          <a:solidFill>
            <a:schemeClr val="tx1"/>
          </a:solidFill>
          <a:latin typeface="Calibri" pitchFamily="34" charset="0"/>
        </a:defRPr>
      </a:lvl5pPr>
      <a:lvl6pPr marL="457200" algn="ctr" defTabSz="1631950" rtl="0" fontAlgn="base">
        <a:spcBef>
          <a:spcPct val="0"/>
        </a:spcBef>
        <a:spcAft>
          <a:spcPct val="0"/>
        </a:spcAft>
        <a:defRPr sz="7900">
          <a:solidFill>
            <a:schemeClr val="tx1"/>
          </a:solidFill>
          <a:latin typeface="Calibri" pitchFamily="34" charset="0"/>
        </a:defRPr>
      </a:lvl6pPr>
      <a:lvl7pPr marL="914400" algn="ctr" defTabSz="1631950" rtl="0" fontAlgn="base">
        <a:spcBef>
          <a:spcPct val="0"/>
        </a:spcBef>
        <a:spcAft>
          <a:spcPct val="0"/>
        </a:spcAft>
        <a:defRPr sz="7900">
          <a:solidFill>
            <a:schemeClr val="tx1"/>
          </a:solidFill>
          <a:latin typeface="Calibri" pitchFamily="34" charset="0"/>
        </a:defRPr>
      </a:lvl7pPr>
      <a:lvl8pPr marL="1371600" algn="ctr" defTabSz="1631950" rtl="0" fontAlgn="base">
        <a:spcBef>
          <a:spcPct val="0"/>
        </a:spcBef>
        <a:spcAft>
          <a:spcPct val="0"/>
        </a:spcAft>
        <a:defRPr sz="7900">
          <a:solidFill>
            <a:schemeClr val="tx1"/>
          </a:solidFill>
          <a:latin typeface="Calibri" pitchFamily="34" charset="0"/>
        </a:defRPr>
      </a:lvl8pPr>
      <a:lvl9pPr marL="1828800" algn="ctr" defTabSz="1631950" rtl="0" fontAlgn="base">
        <a:spcBef>
          <a:spcPct val="0"/>
        </a:spcBef>
        <a:spcAft>
          <a:spcPct val="0"/>
        </a:spcAft>
        <a:defRPr sz="7900">
          <a:solidFill>
            <a:schemeClr val="tx1"/>
          </a:solidFill>
          <a:latin typeface="Calibri" pitchFamily="34" charset="0"/>
        </a:defRPr>
      </a:lvl9pPr>
    </p:titleStyle>
    <p:bodyStyle>
      <a:lvl1pPr marL="611188" indent="-611188" algn="l" defTabSz="1631950" rtl="0" fontAlgn="base">
        <a:spcBef>
          <a:spcPct val="20000"/>
        </a:spcBef>
        <a:spcAft>
          <a:spcPct val="0"/>
        </a:spcAft>
        <a:buFont typeface="Arial" charset="0"/>
        <a:buChar char="•"/>
        <a:defRPr sz="5700" kern="1200">
          <a:solidFill>
            <a:schemeClr val="tx1"/>
          </a:solidFill>
          <a:latin typeface="+mn-lt"/>
          <a:ea typeface="+mn-ea"/>
          <a:cs typeface="+mn-cs"/>
        </a:defRPr>
      </a:lvl1pPr>
      <a:lvl2pPr marL="1325563" indent="-509588" algn="l" defTabSz="1631950" rtl="0" fontAlgn="base">
        <a:spcBef>
          <a:spcPct val="20000"/>
        </a:spcBef>
        <a:spcAft>
          <a:spcPct val="0"/>
        </a:spcAft>
        <a:buFont typeface="Arial" charset="0"/>
        <a:buChar char="–"/>
        <a:defRPr sz="5000" kern="1200">
          <a:solidFill>
            <a:schemeClr val="tx1"/>
          </a:solidFill>
          <a:latin typeface="+mn-lt"/>
          <a:ea typeface="+mn-ea"/>
          <a:cs typeface="+mn-cs"/>
        </a:defRPr>
      </a:lvl2pPr>
      <a:lvl3pPr marL="2039938" indent="-407988" algn="l" defTabSz="1631950" rtl="0" fontAlgn="base">
        <a:spcBef>
          <a:spcPct val="20000"/>
        </a:spcBef>
        <a:spcAft>
          <a:spcPct val="0"/>
        </a:spcAft>
        <a:buFont typeface="Arial" charset="0"/>
        <a:buChar char="•"/>
        <a:defRPr sz="4300" kern="1200">
          <a:solidFill>
            <a:schemeClr val="tx1"/>
          </a:solidFill>
          <a:latin typeface="+mn-lt"/>
          <a:ea typeface="+mn-ea"/>
          <a:cs typeface="+mn-cs"/>
        </a:defRPr>
      </a:lvl3pPr>
      <a:lvl4pPr marL="2855913" indent="-407988" algn="l" defTabSz="1631950" rtl="0" fontAlgn="base">
        <a:spcBef>
          <a:spcPct val="20000"/>
        </a:spcBef>
        <a:spcAft>
          <a:spcPct val="0"/>
        </a:spcAft>
        <a:buFont typeface="Arial" charset="0"/>
        <a:buChar char="–"/>
        <a:defRPr sz="3600" kern="1200">
          <a:solidFill>
            <a:schemeClr val="tx1"/>
          </a:solidFill>
          <a:latin typeface="+mn-lt"/>
          <a:ea typeface="+mn-ea"/>
          <a:cs typeface="+mn-cs"/>
        </a:defRPr>
      </a:lvl4pPr>
      <a:lvl5pPr marL="3673475" indent="-407988" algn="l" defTabSz="1631950" rtl="0" fontAlgn="base">
        <a:spcBef>
          <a:spcPct val="20000"/>
        </a:spcBef>
        <a:spcAft>
          <a:spcPct val="0"/>
        </a:spcAft>
        <a:buFont typeface="Arial" charset="0"/>
        <a:buChar char="»"/>
        <a:defRPr sz="3600" kern="1200">
          <a:solidFill>
            <a:schemeClr val="tx1"/>
          </a:solidFill>
          <a:latin typeface="+mn-lt"/>
          <a:ea typeface="+mn-ea"/>
          <a:cs typeface="+mn-cs"/>
        </a:defRPr>
      </a:lvl5pPr>
      <a:lvl6pPr marL="4490286"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700"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115"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532"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l-GR"/>
      </a:defPPr>
      <a:lvl1pPr marL="0" algn="l" defTabSz="1632832" rtl="0" eaLnBrk="1" latinLnBrk="0" hangingPunct="1">
        <a:defRPr sz="3200" kern="1200">
          <a:solidFill>
            <a:schemeClr val="tx1"/>
          </a:solidFill>
          <a:latin typeface="+mn-lt"/>
          <a:ea typeface="+mn-ea"/>
          <a:cs typeface="+mn-cs"/>
        </a:defRPr>
      </a:lvl1pPr>
      <a:lvl2pPr marL="816415" algn="l" defTabSz="1632832" rtl="0" eaLnBrk="1" latinLnBrk="0" hangingPunct="1">
        <a:defRPr sz="3200" kern="1200">
          <a:solidFill>
            <a:schemeClr val="tx1"/>
          </a:solidFill>
          <a:latin typeface="+mn-lt"/>
          <a:ea typeface="+mn-ea"/>
          <a:cs typeface="+mn-cs"/>
        </a:defRPr>
      </a:lvl2pPr>
      <a:lvl3pPr marL="1632832" algn="l" defTabSz="1632832" rtl="0" eaLnBrk="1" latinLnBrk="0" hangingPunct="1">
        <a:defRPr sz="3200" kern="1200">
          <a:solidFill>
            <a:schemeClr val="tx1"/>
          </a:solidFill>
          <a:latin typeface="+mn-lt"/>
          <a:ea typeface="+mn-ea"/>
          <a:cs typeface="+mn-cs"/>
        </a:defRPr>
      </a:lvl3pPr>
      <a:lvl4pPr marL="2449246" algn="l" defTabSz="1632832" rtl="0" eaLnBrk="1" latinLnBrk="0" hangingPunct="1">
        <a:defRPr sz="3200" kern="1200">
          <a:solidFill>
            <a:schemeClr val="tx1"/>
          </a:solidFill>
          <a:latin typeface="+mn-lt"/>
          <a:ea typeface="+mn-ea"/>
          <a:cs typeface="+mn-cs"/>
        </a:defRPr>
      </a:lvl4pPr>
      <a:lvl5pPr marL="3265661" algn="l" defTabSz="1632832" rtl="0" eaLnBrk="1" latinLnBrk="0" hangingPunct="1">
        <a:defRPr sz="3200" kern="1200">
          <a:solidFill>
            <a:schemeClr val="tx1"/>
          </a:solidFill>
          <a:latin typeface="+mn-lt"/>
          <a:ea typeface="+mn-ea"/>
          <a:cs typeface="+mn-cs"/>
        </a:defRPr>
      </a:lvl5pPr>
      <a:lvl6pPr marL="4082078" algn="l" defTabSz="1632832" rtl="0" eaLnBrk="1" latinLnBrk="0" hangingPunct="1">
        <a:defRPr sz="3200" kern="1200">
          <a:solidFill>
            <a:schemeClr val="tx1"/>
          </a:solidFill>
          <a:latin typeface="+mn-lt"/>
          <a:ea typeface="+mn-ea"/>
          <a:cs typeface="+mn-cs"/>
        </a:defRPr>
      </a:lvl6pPr>
      <a:lvl7pPr marL="4898493" algn="l" defTabSz="1632832" rtl="0" eaLnBrk="1" latinLnBrk="0" hangingPunct="1">
        <a:defRPr sz="3200" kern="1200">
          <a:solidFill>
            <a:schemeClr val="tx1"/>
          </a:solidFill>
          <a:latin typeface="+mn-lt"/>
          <a:ea typeface="+mn-ea"/>
          <a:cs typeface="+mn-cs"/>
        </a:defRPr>
      </a:lvl7pPr>
      <a:lvl8pPr marL="5714908" algn="l" defTabSz="1632832" rtl="0" eaLnBrk="1" latinLnBrk="0" hangingPunct="1">
        <a:defRPr sz="3200" kern="1200">
          <a:solidFill>
            <a:schemeClr val="tx1"/>
          </a:solidFill>
          <a:latin typeface="+mn-lt"/>
          <a:ea typeface="+mn-ea"/>
          <a:cs typeface="+mn-cs"/>
        </a:defRPr>
      </a:lvl8pPr>
      <a:lvl9pPr marL="6531325" algn="l" defTabSz="163283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0" y="0"/>
            <a:ext cx="11639550" cy="5405438"/>
          </a:xfrm>
          <a:prstGeom prst="rect">
            <a:avLst/>
          </a:prstGeom>
          <a:solidFill>
            <a:schemeClr val="accent1"/>
          </a:solidFill>
          <a:ln w="9525">
            <a:noFill/>
            <a:miter lim="800000"/>
            <a:headEnd/>
            <a:tailEnd/>
          </a:ln>
        </p:spPr>
        <p:txBody>
          <a:bodyPr/>
          <a:lstStyle/>
          <a:p>
            <a:pPr eaLnBrk="1" hangingPunct="1"/>
            <a:endParaRPr lang="el-GR"/>
          </a:p>
        </p:txBody>
      </p:sp>
      <p:sp>
        <p:nvSpPr>
          <p:cNvPr id="2051" name="AutoShape 3"/>
          <p:cNvSpPr>
            <a:spLocks noChangeArrowheads="1"/>
          </p:cNvSpPr>
          <p:nvPr/>
        </p:nvSpPr>
        <p:spPr bwMode="auto">
          <a:xfrm>
            <a:off x="11639550" y="0"/>
            <a:ext cx="6648450" cy="5405438"/>
          </a:xfrm>
          <a:prstGeom prst="rect">
            <a:avLst/>
          </a:prstGeom>
          <a:solidFill>
            <a:schemeClr val="tx2"/>
          </a:solidFill>
          <a:ln w="9525">
            <a:noFill/>
            <a:miter lim="800000"/>
            <a:headEnd/>
            <a:tailEnd/>
          </a:ln>
        </p:spPr>
        <p:txBody>
          <a:bodyPr/>
          <a:lstStyle/>
          <a:p>
            <a:pPr eaLnBrk="1" hangingPunct="1"/>
            <a:endParaRPr lang="el-GR"/>
          </a:p>
        </p:txBody>
      </p:sp>
      <p:sp>
        <p:nvSpPr>
          <p:cNvPr id="2052" name="TextBox 4"/>
          <p:cNvSpPr txBox="1">
            <a:spLocks noChangeArrowheads="1"/>
          </p:cNvSpPr>
          <p:nvPr/>
        </p:nvSpPr>
        <p:spPr bwMode="auto">
          <a:xfrm>
            <a:off x="1152525" y="2324100"/>
            <a:ext cx="9896475" cy="2031325"/>
          </a:xfrm>
          <a:prstGeom prst="rect">
            <a:avLst/>
          </a:prstGeom>
          <a:noFill/>
          <a:ln w="9525">
            <a:noFill/>
            <a:miter lim="800000"/>
            <a:headEnd/>
            <a:tailEnd/>
          </a:ln>
        </p:spPr>
        <p:txBody>
          <a:bodyPr lIns="0" tIns="0" rIns="0" bIns="0">
            <a:spAutoFit/>
          </a:bodyPr>
          <a:lstStyle/>
          <a:p>
            <a:pPr algn="ctr" eaLnBrk="1" hangingPunct="1"/>
            <a:r>
              <a:rPr lang="el-GR" altLang="el-GR" sz="4400" b="1" dirty="0">
                <a:solidFill>
                  <a:srgbClr val="F4F4F4"/>
                </a:solidFill>
                <a:latin typeface="Calibri" pitchFamily="34" charset="0"/>
              </a:rPr>
              <a:t>Συνολικές Παρεμβάσεις</a:t>
            </a:r>
          </a:p>
          <a:p>
            <a:pPr algn="ctr" eaLnBrk="1" hangingPunct="1"/>
            <a:endParaRPr lang="el-GR" altLang="el-GR" sz="4400" b="1" dirty="0">
              <a:solidFill>
                <a:srgbClr val="F4F4F4"/>
              </a:solidFill>
              <a:latin typeface="Calibri" pitchFamily="34" charset="0"/>
            </a:endParaRPr>
          </a:p>
          <a:p>
            <a:pPr algn="ctr" eaLnBrk="1" hangingPunct="1"/>
            <a:r>
              <a:rPr lang="el-GR" altLang="el-GR" sz="4400" b="1" dirty="0">
                <a:solidFill>
                  <a:srgbClr val="F4F4F4"/>
                </a:solidFill>
                <a:latin typeface="Calibri" pitchFamily="34" charset="0"/>
              </a:rPr>
              <a:t>Υπουργείο Οικονομικών </a:t>
            </a:r>
            <a:endParaRPr lang="en-US" altLang="el-GR" sz="4400" b="1" dirty="0">
              <a:solidFill>
                <a:srgbClr val="F4F4F4"/>
              </a:solidFill>
              <a:latin typeface="Calibri" pitchFamily="34" charset="0"/>
            </a:endParaRPr>
          </a:p>
        </p:txBody>
      </p:sp>
      <p:grpSp>
        <p:nvGrpSpPr>
          <p:cNvPr id="2053" name="Group 5"/>
          <p:cNvGrpSpPr>
            <a:grpSpLocks/>
          </p:cNvGrpSpPr>
          <p:nvPr/>
        </p:nvGrpSpPr>
        <p:grpSpPr bwMode="auto">
          <a:xfrm rot="10800000">
            <a:off x="-53975" y="5405438"/>
            <a:ext cx="18341975" cy="4881562"/>
            <a:chOff x="0" y="0"/>
            <a:chExt cx="20553161" cy="5469980"/>
          </a:xfrm>
        </p:grpSpPr>
        <p:sp>
          <p:nvSpPr>
            <p:cNvPr id="2057" name="Freeform 6"/>
            <p:cNvSpPr>
              <a:spLocks/>
            </p:cNvSpPr>
            <p:nvPr/>
          </p:nvSpPr>
          <p:spPr bwMode="auto">
            <a:xfrm>
              <a:off x="0" y="0"/>
              <a:ext cx="20553161" cy="5469980"/>
            </a:xfrm>
            <a:custGeom>
              <a:avLst/>
              <a:gdLst>
                <a:gd name="T0" fmla="*/ 20553161 w 20553161"/>
                <a:gd name="T1" fmla="*/ 5469980 h 5469980"/>
                <a:gd name="T2" fmla="*/ 0 w 20553161"/>
                <a:gd name="T3" fmla="*/ 5469980 h 5469980"/>
                <a:gd name="T4" fmla="*/ 0 w 20553161"/>
                <a:gd name="T5" fmla="*/ 0 h 5469980"/>
                <a:gd name="T6" fmla="*/ 20553161 w 20553161"/>
                <a:gd name="T7" fmla="*/ 546998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grpSp>
      <p:sp>
        <p:nvSpPr>
          <p:cNvPr id="7" name="TextBox 7"/>
          <p:cNvSpPr txBox="1"/>
          <p:nvPr/>
        </p:nvSpPr>
        <p:spPr>
          <a:xfrm>
            <a:off x="685800" y="7353300"/>
            <a:ext cx="17602200" cy="2231380"/>
          </a:xfrm>
          <a:prstGeom prst="rect">
            <a:avLst/>
          </a:prstGeom>
        </p:spPr>
        <p:txBody>
          <a:bodyPr wrap="square" lIns="0" tIns="0" rIns="0" bIns="0">
            <a:spAutoFit/>
          </a:bodyPr>
          <a:lstStyle/>
          <a:p>
            <a:pPr eaLnBrk="1" fontAlgn="auto" hangingPunct="1">
              <a:lnSpc>
                <a:spcPts val="5823"/>
              </a:lnSpc>
              <a:spcBef>
                <a:spcPts val="0"/>
              </a:spcBef>
              <a:spcAft>
                <a:spcPts val="0"/>
              </a:spcAft>
              <a:defRPr/>
            </a:pPr>
            <a:r>
              <a:rPr lang="el-GR"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Χρήστος </a:t>
            </a:r>
            <a:r>
              <a:rPr lang="el-GR"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Σταϊκούρας</a:t>
            </a:r>
            <a:endPar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fontAlgn="auto" hangingPunct="1">
              <a:lnSpc>
                <a:spcPts val="5823"/>
              </a:lnSpc>
              <a:spcBef>
                <a:spcPts val="0"/>
              </a:spcBef>
              <a:spcAft>
                <a:spcPts val="0"/>
              </a:spcAft>
              <a:defRPr/>
            </a:pPr>
            <a:r>
              <a:rPr lang="el-GR"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ΥΠΟΥΡΓΟΣ </a:t>
            </a:r>
            <a:r>
              <a:rPr lang="el-GR" sz="32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ΟΙΚΟΝΟΜΙΚΩΝ</a:t>
            </a:r>
          </a:p>
          <a:p>
            <a:pPr algn="r" eaLnBrk="1" fontAlgn="auto" hangingPunct="1">
              <a:lnSpc>
                <a:spcPts val="5823"/>
              </a:lnSpc>
              <a:spcBef>
                <a:spcPts val="0"/>
              </a:spcBef>
              <a:spcAft>
                <a:spcPts val="0"/>
              </a:spcAft>
              <a:defRPr/>
            </a:pPr>
            <a:r>
              <a:rPr lang="el-GR"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Μάρτιος 2021</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8"/>
          <p:cNvSpPr txBox="1"/>
          <p:nvPr/>
        </p:nvSpPr>
        <p:spPr>
          <a:xfrm>
            <a:off x="11658600" y="2400300"/>
            <a:ext cx="7010400" cy="1128514"/>
          </a:xfrm>
          <a:prstGeom prst="rect">
            <a:avLst/>
          </a:prstGeom>
        </p:spPr>
        <p:txBody>
          <a:bodyPr lIns="0" tIns="0" rIns="0" bIns="0">
            <a:spAutoFit/>
          </a:bodyPr>
          <a:lstStyle/>
          <a:p>
            <a:pPr algn="ctr" eaLnBrk="1" fontAlgn="auto" hangingPunct="1">
              <a:lnSpc>
                <a:spcPts val="4449"/>
              </a:lnSpc>
              <a:spcAft>
                <a:spcPts val="0"/>
              </a:spcAft>
              <a:defRPr/>
            </a:pPr>
            <a:r>
              <a:rPr lang="el-GR"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Περιφέρεια </a:t>
            </a:r>
          </a:p>
          <a:p>
            <a:pPr algn="ctr" eaLnBrk="1" fontAlgn="auto" hangingPunct="1">
              <a:lnSpc>
                <a:spcPts val="4449"/>
              </a:lnSpc>
              <a:spcAft>
                <a:spcPts val="0"/>
              </a:spcAft>
              <a:defRPr/>
            </a:pPr>
            <a:r>
              <a:rPr lang="el-GR"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Δυτικής Μακεδονίας </a:t>
            </a:r>
          </a:p>
        </p:txBody>
      </p:sp>
      <p:pic>
        <p:nvPicPr>
          <p:cNvPr id="2056"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838200" y="515938"/>
            <a:ext cx="1104900" cy="1046162"/>
          </a:xfrm>
          <a:prstGeom prst="rect">
            <a:avLst/>
          </a:prstGeom>
          <a:solidFill>
            <a:schemeClr val="bg1"/>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1024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Συνολικό Ποσό Ενίσχυσης Επιχειρήσεων &amp; Εργαζομένων (ανά Μέτρο) </a:t>
            </a:r>
            <a:endParaRPr lang="en-US" altLang="en-US" sz="3800" b="1">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9" name="Table 9"/>
          <p:cNvGraphicFramePr>
            <a:graphicFrameLocks noGrp="1"/>
          </p:cNvGraphicFramePr>
          <p:nvPr>
            <p:extLst>
              <p:ext uri="{D42A27DB-BD31-4B8C-83A1-F6EECF244321}">
                <p14:modId xmlns:p14="http://schemas.microsoft.com/office/powerpoint/2010/main" xmlns="" val="596565577"/>
              </p:ext>
            </p:extLst>
          </p:nvPr>
        </p:nvGraphicFramePr>
        <p:xfrm>
          <a:off x="1524000" y="2247900"/>
          <a:ext cx="15240000" cy="5638801"/>
        </p:xfrm>
        <a:graphic>
          <a:graphicData uri="http://schemas.openxmlformats.org/drawingml/2006/table">
            <a:tbl>
              <a:tblPr/>
              <a:tblGrid>
                <a:gridCol w="8458200">
                  <a:extLst>
                    <a:ext uri="{9D8B030D-6E8A-4147-A177-3AD203B41FA5}">
                      <a16:colId xmlns:a16="http://schemas.microsoft.com/office/drawing/2014/main" xmlns="" val="20000"/>
                    </a:ext>
                  </a:extLst>
                </a:gridCol>
                <a:gridCol w="6781800">
                  <a:extLst>
                    <a:ext uri="{9D8B030D-6E8A-4147-A177-3AD203B41FA5}">
                      <a16:colId xmlns:a16="http://schemas.microsoft.com/office/drawing/2014/main" xmlns="" val="20001"/>
                    </a:ext>
                  </a:extLst>
                </a:gridCol>
              </a:tblGrid>
              <a:tr h="964895">
                <a:tc>
                  <a:txBody>
                    <a:bodyPr/>
                    <a:lstStyle/>
                    <a:p>
                      <a:pPr algn="ctr" fontAlgn="ctr"/>
                      <a:r>
                        <a:rPr lang="el-GR" sz="2400" b="1" i="0" u="none" strike="noStrike" dirty="0">
                          <a:solidFill>
                            <a:srgbClr val="000000"/>
                          </a:solidFill>
                          <a:latin typeface="+mn-lt"/>
                        </a:rPr>
                        <a:t>ΕΡΓΑΛΕΙΟ</a:t>
                      </a:r>
                    </a:p>
                    <a:p>
                      <a:pPr algn="ctr" fontAlgn="b"/>
                      <a:endParaRPr lang="el-GR" sz="24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l-GR" sz="2400" b="1" i="0" u="none" strike="noStrike" dirty="0">
                          <a:solidFill>
                            <a:srgbClr val="000000"/>
                          </a:solidFill>
                          <a:latin typeface="+mn-lt"/>
                        </a:rPr>
                        <a:t>Ποσό  Ενίσχυσης (εκατ.</a:t>
                      </a:r>
                      <a:r>
                        <a:rPr lang="el-GR" sz="2400" b="1" i="0" u="none" strike="noStrike" baseline="0" dirty="0">
                          <a:solidFill>
                            <a:srgbClr val="000000"/>
                          </a:solidFill>
                          <a:latin typeface="+mn-lt"/>
                        </a:rPr>
                        <a:t> </a:t>
                      </a:r>
                      <a:r>
                        <a:rPr lang="el-GR" sz="2400" b="1" i="0" u="none" strike="noStrike" dirty="0">
                          <a:solidFill>
                            <a:srgbClr val="000000"/>
                          </a:solidFill>
                          <a:latin typeface="+mn-lt"/>
                        </a:rPr>
                        <a:t>ευρώ)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957430">
                <a:tc>
                  <a:txBody>
                    <a:bodyPr/>
                    <a:lstStyle/>
                    <a:p>
                      <a:pPr algn="ctr" fontAlgn="b"/>
                      <a:r>
                        <a:rPr lang="el-GR" sz="2200" b="1" i="0" u="none" strike="noStrike" dirty="0">
                          <a:solidFill>
                            <a:srgbClr val="000000"/>
                          </a:solidFill>
                          <a:latin typeface="+mn-lt"/>
                        </a:rPr>
                        <a:t>ΕΠΙΣΤΡΕΠΤΕΑ</a:t>
                      </a:r>
                      <a:r>
                        <a:rPr lang="el-GR" sz="2200" b="1" i="0" u="none" strike="noStrike" baseline="0" dirty="0">
                          <a:solidFill>
                            <a:srgbClr val="000000"/>
                          </a:solidFill>
                          <a:latin typeface="+mn-lt"/>
                        </a:rPr>
                        <a:t> ΠΡΟΚΑΤΑΒΟΛΗ</a:t>
                      </a:r>
                      <a:endParaRPr lang="el-GR" sz="22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a:solidFill>
                            <a:srgbClr val="000000"/>
                          </a:solidFill>
                          <a:latin typeface="+mn-lt"/>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844748">
                <a:tc>
                  <a:txBody>
                    <a:bodyPr/>
                    <a:lstStyle/>
                    <a:p>
                      <a:pPr algn="ctr" fontAlgn="b"/>
                      <a:r>
                        <a:rPr lang="el-GR" sz="2200" b="1" i="0" u="none" strike="noStrike" dirty="0">
                          <a:solidFill>
                            <a:srgbClr val="000000"/>
                          </a:solidFill>
                          <a:latin typeface="+mn-lt"/>
                        </a:rPr>
                        <a:t>ΑΠΟΖΗΜΙΩΣΗ</a:t>
                      </a:r>
                      <a:r>
                        <a:rPr lang="el-GR" sz="2200" b="1" i="0" u="none" strike="noStrike" baseline="0" dirty="0">
                          <a:solidFill>
                            <a:srgbClr val="000000"/>
                          </a:solidFill>
                          <a:latin typeface="+mn-lt"/>
                        </a:rPr>
                        <a:t> ΕΙΔΙΚΟΥ ΣΚΟΠΟΥ ΕΠΙΧΕΙΡΗΣΕΩΝ</a:t>
                      </a:r>
                      <a:endParaRPr lang="el-GR" sz="22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a:solidFill>
                            <a:srgbClr val="000000"/>
                          </a:solidFill>
                          <a:latin typeface="+mn-lt"/>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848482">
                <a:tc>
                  <a:txBody>
                    <a:bodyPr/>
                    <a:lstStyle/>
                    <a:p>
                      <a:pPr algn="ctr" fontAlgn="b"/>
                      <a:r>
                        <a:rPr lang="el-GR" sz="2200" b="1" i="0" u="none" strike="noStrike" dirty="0">
                          <a:solidFill>
                            <a:srgbClr val="000000"/>
                          </a:solidFill>
                          <a:latin typeface="+mn-lt"/>
                        </a:rPr>
                        <a:t>ΤΕΠΙΧ &amp; ΤΑΜΕΙΟ ΕΓΓΥΟΔΟΣΙΑΣ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a:solidFill>
                            <a:srgbClr val="000000"/>
                          </a:solidFill>
                          <a:latin typeface="+mn-lt"/>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732068">
                <a:tc>
                  <a:txBody>
                    <a:bodyPr/>
                    <a:lstStyle/>
                    <a:p>
                      <a:pPr algn="ctr" fontAlgn="b"/>
                      <a:r>
                        <a:rPr lang="el-GR" sz="2200" b="1" i="0" u="none" strike="noStrike" dirty="0">
                          <a:solidFill>
                            <a:srgbClr val="000000"/>
                          </a:solidFill>
                          <a:latin typeface="+mn-lt"/>
                        </a:rPr>
                        <a:t>ΑΠΟΖΗΜΙΩΣΗ</a:t>
                      </a:r>
                      <a:r>
                        <a:rPr lang="el-GR" sz="2200" b="1" i="0" u="none" strike="noStrike" baseline="0" dirty="0">
                          <a:solidFill>
                            <a:srgbClr val="000000"/>
                          </a:solidFill>
                          <a:latin typeface="+mn-lt"/>
                        </a:rPr>
                        <a:t> ΕΙΔΙΚΟΥ ΣΚΟΠΟΥ ΕΡΓΑΖΟΜΕΝΩΝ</a:t>
                      </a:r>
                      <a:endParaRPr lang="el-GR" sz="22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kern="1200" dirty="0" smtClean="0">
                          <a:solidFill>
                            <a:srgbClr val="000000"/>
                          </a:solidFill>
                          <a:latin typeface="+mn-lt"/>
                          <a:ea typeface="+mn-ea"/>
                          <a:cs typeface="+mn-cs"/>
                        </a:rPr>
                        <a:t>3</a:t>
                      </a:r>
                      <a:r>
                        <a:rPr lang="en-US" sz="2200" b="1" i="0" u="none" strike="noStrike" kern="1200" dirty="0" smtClean="0">
                          <a:solidFill>
                            <a:srgbClr val="000000"/>
                          </a:solidFill>
                          <a:latin typeface="+mn-lt"/>
                          <a:ea typeface="+mn-ea"/>
                          <a:cs typeface="+mn-cs"/>
                        </a:rPr>
                        <a:t>8</a:t>
                      </a:r>
                      <a:endParaRPr lang="el-GR" sz="2200" b="1" i="0" u="none" strike="noStrike" kern="1200" dirty="0">
                        <a:solidFill>
                          <a:srgbClr val="000000"/>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1291178">
                <a:tc>
                  <a:txBody>
                    <a:bodyPr/>
                    <a:lstStyle/>
                    <a:p>
                      <a:pPr algn="ctr" fontAlgn="ctr"/>
                      <a:r>
                        <a:rPr lang="el-GR" sz="2400" b="1" i="0" u="none" strike="noStrike" dirty="0">
                          <a:solidFill>
                            <a:srgbClr val="000000"/>
                          </a:solidFill>
                          <a:latin typeface="+mn-lt"/>
                        </a:rPr>
                        <a:t>ΠΕΡΙΦΕΡΕΙΑ</a:t>
                      </a:r>
                    </a:p>
                    <a:p>
                      <a:pPr algn="ctr" fontAlgn="ctr"/>
                      <a:r>
                        <a:rPr lang="el-GR" sz="2400" b="1" i="0" u="none" strike="noStrike" dirty="0" smtClean="0">
                          <a:solidFill>
                            <a:srgbClr val="000000"/>
                          </a:solidFill>
                          <a:latin typeface="+mn-lt"/>
                        </a:rPr>
                        <a:t>ΔΥΤΙΚΗΣ</a:t>
                      </a:r>
                      <a:r>
                        <a:rPr lang="el-GR" sz="2400" b="1" i="0" u="none" strike="noStrike" baseline="0" dirty="0" smtClean="0">
                          <a:solidFill>
                            <a:srgbClr val="000000"/>
                          </a:solidFill>
                          <a:latin typeface="+mn-lt"/>
                        </a:rPr>
                        <a:t> </a:t>
                      </a:r>
                      <a:r>
                        <a:rPr lang="el-GR" sz="2400" b="1" i="0" u="none" strike="noStrike" dirty="0" smtClean="0">
                          <a:solidFill>
                            <a:srgbClr val="000000"/>
                          </a:solidFill>
                          <a:latin typeface="+mn-lt"/>
                        </a:rPr>
                        <a:t>ΜΑΚΕΔΟΝΙΑΣ </a:t>
                      </a:r>
                      <a:endParaRPr lang="el-GR" sz="2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l-GR" sz="2400" b="1" i="0" u="none" strike="noStrike" dirty="0" smtClean="0">
                          <a:solidFill>
                            <a:srgbClr val="000000"/>
                          </a:solidFill>
                          <a:latin typeface="+mn-lt"/>
                        </a:rPr>
                        <a:t>27</a:t>
                      </a:r>
                      <a:r>
                        <a:rPr lang="en-US" sz="2400" b="1" i="0" u="none" strike="noStrike" dirty="0" smtClean="0">
                          <a:solidFill>
                            <a:srgbClr val="000000"/>
                          </a:solidFill>
                          <a:latin typeface="+mn-lt"/>
                        </a:rPr>
                        <a:t>9</a:t>
                      </a:r>
                      <a:endParaRPr lang="el-GR" sz="2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0" y="0"/>
            <a:ext cx="18288000" cy="10287000"/>
          </a:xfrm>
          <a:prstGeom prst="rect">
            <a:avLst/>
          </a:prstGeom>
          <a:solidFill>
            <a:schemeClr val="tx1">
              <a:lumMod val="50000"/>
              <a:lumOff val="50000"/>
            </a:schemeClr>
          </a:solidFill>
          <a:ln w="9525">
            <a:noFill/>
            <a:miter lim="800000"/>
            <a:headEnd/>
            <a:tailEnd/>
          </a:ln>
        </p:spPr>
        <p:txBody>
          <a:bodyPr/>
          <a:lstStyle/>
          <a:p>
            <a:pPr algn="ctr" eaLnBrk="1" fontAlgn="auto" hangingPunct="1">
              <a:lnSpc>
                <a:spcPts val="4449"/>
              </a:lnSpc>
              <a:spcAft>
                <a:spcPts val="0"/>
              </a:spcAft>
              <a:defRPr/>
            </a:pPr>
            <a:endParaRPr lang="en-US" sz="4400" b="1" dirty="0">
              <a:solidFill>
                <a:schemeClr val="accent2">
                  <a:lumMod val="60000"/>
                  <a:lumOff val="40000"/>
                </a:schemeClr>
              </a:solidFill>
              <a:effectLst>
                <a:outerShdw blurRad="38100" dist="38100" dir="2700000" algn="tl">
                  <a:srgbClr val="000000">
                    <a:alpha val="43137"/>
                  </a:srgbClr>
                </a:outerShdw>
              </a:effectLst>
              <a:cs typeface="Arial" panose="020B0604020202020204" pitchFamily="34" charset="0"/>
            </a:endParaRPr>
          </a:p>
        </p:txBody>
      </p:sp>
      <p:sp>
        <p:nvSpPr>
          <p:cNvPr id="2052" name="TextBox 4"/>
          <p:cNvSpPr txBox="1">
            <a:spLocks noChangeArrowheads="1"/>
          </p:cNvSpPr>
          <p:nvPr/>
        </p:nvSpPr>
        <p:spPr bwMode="auto">
          <a:xfrm>
            <a:off x="0" y="1485900"/>
            <a:ext cx="18288000" cy="3385542"/>
          </a:xfrm>
          <a:prstGeom prst="rect">
            <a:avLst/>
          </a:prstGeom>
          <a:noFill/>
          <a:ln w="9525">
            <a:noFill/>
            <a:miter lim="800000"/>
            <a:headEnd/>
            <a:tailEnd/>
          </a:ln>
        </p:spPr>
        <p:txBody>
          <a:bodyPr wrap="square" lIns="0" tIns="0" rIns="0" bIns="0">
            <a:spAutoFit/>
          </a:bodyPr>
          <a:lstStyle/>
          <a:p>
            <a:pPr algn="ctr" eaLnBrk="1" hangingPunct="1"/>
            <a:r>
              <a:rPr lang="el-GR" altLang="el-GR" sz="4400" b="1" dirty="0">
                <a:solidFill>
                  <a:srgbClr val="F4F4F4"/>
                </a:solidFill>
                <a:latin typeface="Calibri" pitchFamily="34" charset="0"/>
              </a:rPr>
              <a:t>2. </a:t>
            </a:r>
            <a:r>
              <a:rPr lang="el-GR" altLang="el-GR" sz="4400" b="1" dirty="0" smtClean="0">
                <a:solidFill>
                  <a:srgbClr val="F4F4F4"/>
                </a:solidFill>
                <a:latin typeface="Calibri" pitchFamily="34" charset="0"/>
              </a:rPr>
              <a:t>Παρεμβάσεις Αντιμετώπισης</a:t>
            </a:r>
          </a:p>
          <a:p>
            <a:pPr algn="ctr" eaLnBrk="1" hangingPunct="1"/>
            <a:r>
              <a:rPr lang="el-GR" altLang="el-GR" sz="4400" b="1" dirty="0" smtClean="0">
                <a:solidFill>
                  <a:srgbClr val="F4F4F4"/>
                </a:solidFill>
                <a:latin typeface="Calibri" pitchFamily="34" charset="0"/>
              </a:rPr>
              <a:t>των Οικονομικών Επιπτώσεων της Πανδημίας</a:t>
            </a:r>
          </a:p>
          <a:p>
            <a:pPr algn="ctr" eaLnBrk="1" hangingPunct="1"/>
            <a:r>
              <a:rPr lang="el-GR" altLang="el-GR" sz="4400" b="1" dirty="0" smtClean="0">
                <a:solidFill>
                  <a:srgbClr val="F4F4F4"/>
                </a:solidFill>
                <a:latin typeface="Calibri" pitchFamily="34" charset="0"/>
              </a:rPr>
              <a:t> -</a:t>
            </a:r>
            <a:endParaRPr lang="en-US" altLang="el-GR" sz="4400" b="1" dirty="0" smtClean="0">
              <a:solidFill>
                <a:srgbClr val="F4F4F4"/>
              </a:solidFill>
              <a:latin typeface="Calibri" pitchFamily="34" charset="0"/>
            </a:endParaRPr>
          </a:p>
          <a:p>
            <a:pPr marL="742950" indent="-742950" algn="ctr" eaLnBrk="1" hangingPunct="1"/>
            <a:r>
              <a:rPr lang="el-GR" altLang="el-GR" sz="4400" b="1" dirty="0" smtClean="0">
                <a:solidFill>
                  <a:srgbClr val="F4F4F4"/>
                </a:solidFill>
                <a:latin typeface="Calibri" pitchFamily="34" charset="0"/>
              </a:rPr>
              <a:t>Στήριξη</a:t>
            </a:r>
          </a:p>
          <a:p>
            <a:pPr marL="742950" indent="-742950" algn="ctr" eaLnBrk="1" hangingPunct="1"/>
            <a:r>
              <a:rPr lang="el-GR" altLang="el-GR" sz="4400" b="1" dirty="0" smtClean="0">
                <a:solidFill>
                  <a:srgbClr val="F4F4F4"/>
                </a:solidFill>
                <a:latin typeface="Calibri" pitchFamily="34" charset="0"/>
              </a:rPr>
              <a:t>Αγροτικού Τομέα</a:t>
            </a:r>
            <a:endParaRPr lang="en-US" altLang="el-GR" sz="4400" b="1" dirty="0">
              <a:solidFill>
                <a:srgbClr val="F4F4F4"/>
              </a:solidFill>
              <a:latin typeface="Calibri" pitchFamily="34" charset="0"/>
            </a:endParaRPr>
          </a:p>
        </p:txBody>
      </p:sp>
      <p:sp>
        <p:nvSpPr>
          <p:cNvPr id="9" name="Freeform 6"/>
          <p:cNvSpPr>
            <a:spLocks/>
          </p:cNvSpPr>
          <p:nvPr/>
        </p:nvSpPr>
        <p:spPr bwMode="auto">
          <a:xfrm>
            <a:off x="0" y="8648700"/>
            <a:ext cx="18288000" cy="1638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chemeClr val="bg1"/>
          </a:solidFill>
          <a:ln w="9525">
            <a:noFill/>
            <a:round/>
            <a:headEnd/>
            <a:tailEnd/>
          </a:ln>
        </p:spPr>
        <p:txBody>
          <a:bodyPr/>
          <a:lstStyle/>
          <a:p>
            <a:endParaRPr lang="el-GR"/>
          </a:p>
        </p:txBody>
      </p:sp>
      <p:sp>
        <p:nvSpPr>
          <p:cNvPr id="6" name="TextBox 8"/>
          <p:cNvSpPr txBox="1"/>
          <p:nvPr/>
        </p:nvSpPr>
        <p:spPr>
          <a:xfrm>
            <a:off x="0" y="6896100"/>
            <a:ext cx="18288000" cy="1136401"/>
          </a:xfrm>
          <a:prstGeom prst="rect">
            <a:avLst/>
          </a:prstGeom>
        </p:spPr>
        <p:txBody>
          <a:bodyPr wrap="square" lIns="0" tIns="0" rIns="0" bIns="0">
            <a:spAutoFit/>
          </a:bodyPr>
          <a:lstStyle/>
          <a:p>
            <a:pPr algn="ctr" eaLnBrk="1" fontAlgn="auto" hangingPunct="1">
              <a:lnSpc>
                <a:spcPts val="4449"/>
              </a:lnSpc>
              <a:spcAft>
                <a:spcPts val="0"/>
              </a:spcAft>
              <a:defRPr/>
            </a:pPr>
            <a:r>
              <a:rPr lang="el-GR" sz="4400" b="1" dirty="0">
                <a:solidFill>
                  <a:srgbClr val="FFFF00"/>
                </a:solidFill>
                <a:effectLst>
                  <a:outerShdw blurRad="38100" dist="38100" dir="2700000" algn="tl">
                    <a:srgbClr val="000000">
                      <a:alpha val="43137"/>
                    </a:srgbClr>
                  </a:outerShdw>
                </a:effectLst>
                <a:latin typeface="+mn-lt"/>
                <a:cs typeface="Arial" panose="020B0604020202020204" pitchFamily="34" charset="0"/>
              </a:rPr>
              <a:t>Περιφέρεια </a:t>
            </a:r>
          </a:p>
          <a:p>
            <a:pPr algn="ctr" eaLnBrk="1" fontAlgn="auto" hangingPunct="1">
              <a:lnSpc>
                <a:spcPts val="4449"/>
              </a:lnSpc>
              <a:spcAft>
                <a:spcPts val="0"/>
              </a:spcAft>
              <a:defRPr/>
            </a:pPr>
            <a:r>
              <a:rPr lang="el-GR" sz="4400" b="1" dirty="0" smtClean="0">
                <a:solidFill>
                  <a:srgbClr val="FFFF00"/>
                </a:solidFill>
                <a:effectLst>
                  <a:outerShdw blurRad="38100" dist="38100" dir="2700000" algn="tl">
                    <a:srgbClr val="000000">
                      <a:alpha val="43137"/>
                    </a:srgbClr>
                  </a:outerShdw>
                </a:effectLst>
                <a:latin typeface="+mn-lt"/>
                <a:cs typeface="Arial" panose="020B0604020202020204" pitchFamily="34" charset="0"/>
              </a:rPr>
              <a:t>Δυτικής Μακεδονίας</a:t>
            </a:r>
            <a:endParaRPr lang="el-GR" sz="4400" b="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pic>
        <p:nvPicPr>
          <p:cNvPr id="7"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533400" y="8953500"/>
            <a:ext cx="1104900" cy="1046162"/>
          </a:xfrm>
          <a:prstGeom prst="rect">
            <a:avLst/>
          </a:prstGeom>
          <a:solidFill>
            <a:schemeClr val="bg1"/>
          </a:solid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1024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smtClean="0">
                <a:solidFill>
                  <a:srgbClr val="002060"/>
                </a:solidFill>
                <a:latin typeface="Calibri" pitchFamily="34" charset="0"/>
              </a:rPr>
              <a:t>Στήριξη αγροτικού τομέα </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Content Placeholder 8"/>
          <p:cNvSpPr txBox="1">
            <a:spLocks/>
          </p:cNvSpPr>
          <p:nvPr/>
        </p:nvSpPr>
        <p:spPr>
          <a:xfrm>
            <a:off x="1447800" y="1790700"/>
            <a:ext cx="15392400" cy="6629400"/>
          </a:xfrm>
          <a:prstGeom prst="rect">
            <a:avLst/>
          </a:prstGeom>
          <a:solidFill>
            <a:schemeClr val="tx2">
              <a:lumMod val="75000"/>
            </a:schemeClr>
          </a:solidFill>
          <a:ln>
            <a:solidFill>
              <a:schemeClr val="bg1"/>
            </a:solidFill>
          </a:ln>
          <a:scene3d>
            <a:camera prst="orthographicFront"/>
            <a:lightRig rig="threePt" dir="t"/>
          </a:scene3d>
          <a:sp3d>
            <a:bevelT/>
          </a:sp3d>
        </p:spPr>
        <p:txBody>
          <a:bodyPr rtlCol="0">
            <a:noAutofit/>
          </a:bodyPr>
          <a:lstStyle/>
          <a:p>
            <a:pPr algn="just"/>
            <a:r>
              <a:rPr lang="el-GR" sz="2200" dirty="0" smtClean="0">
                <a:solidFill>
                  <a:schemeClr val="bg1"/>
                </a:solidFill>
                <a:effectLst>
                  <a:outerShdw blurRad="38100" dist="38100" dir="2700000" algn="tl">
                    <a:srgbClr val="000000">
                      <a:alpha val="43137"/>
                    </a:srgbClr>
                  </a:outerShdw>
                </a:effectLst>
                <a:latin typeface="+mn-lt"/>
                <a:cs typeface="+mn-cs"/>
              </a:rPr>
              <a:t>Σε συνεργασία με το Υπουργείο Αγροτικής </a:t>
            </a:r>
            <a:r>
              <a:rPr lang="el-GR" sz="2200" dirty="0" smtClean="0">
                <a:solidFill>
                  <a:schemeClr val="bg1"/>
                </a:solidFill>
                <a:effectLst>
                  <a:outerShdw blurRad="38100" dist="38100" dir="2700000" algn="tl">
                    <a:srgbClr val="000000">
                      <a:alpha val="43137"/>
                    </a:srgbClr>
                  </a:outerShdw>
                </a:effectLst>
                <a:latin typeface="+mn-lt"/>
                <a:cs typeface="+mn-cs"/>
              </a:rPr>
              <a:t>Ανάπτυξης και Τροφίμων, </a:t>
            </a:r>
            <a:r>
              <a:rPr lang="el-GR" sz="2200" dirty="0" smtClean="0">
                <a:solidFill>
                  <a:schemeClr val="bg1"/>
                </a:solidFill>
                <a:effectLst>
                  <a:outerShdw blurRad="38100" dist="38100" dir="2700000" algn="tl">
                    <a:srgbClr val="000000">
                      <a:alpha val="43137"/>
                    </a:srgbClr>
                  </a:outerShdw>
                </a:effectLst>
                <a:latin typeface="+mn-lt"/>
                <a:cs typeface="+mn-cs"/>
              </a:rPr>
              <a:t>σχεδιάζονται και υλοποιούνται μέτρα στήριξης του πρωτογενούς τομέα για</a:t>
            </a:r>
            <a:r>
              <a:rPr lang="en-US" sz="2200" dirty="0" smtClean="0">
                <a:solidFill>
                  <a:schemeClr val="bg1"/>
                </a:solidFill>
                <a:effectLst>
                  <a:outerShdw blurRad="38100" dist="38100" dir="2700000" algn="tl">
                    <a:srgbClr val="000000">
                      <a:alpha val="43137"/>
                    </a:srgbClr>
                  </a:outerShdw>
                </a:effectLst>
                <a:latin typeface="+mn-lt"/>
                <a:cs typeface="+mn-cs"/>
              </a:rPr>
              <a:t> </a:t>
            </a:r>
            <a:r>
              <a:rPr lang="el-GR" sz="2200" dirty="0" smtClean="0">
                <a:solidFill>
                  <a:schemeClr val="bg1"/>
                </a:solidFill>
                <a:effectLst>
                  <a:outerShdw blurRad="38100" dist="38100" dir="2700000" algn="tl">
                    <a:srgbClr val="000000">
                      <a:alpha val="43137"/>
                    </a:srgbClr>
                  </a:outerShdw>
                </a:effectLst>
                <a:latin typeface="+mn-lt"/>
                <a:cs typeface="+mn-cs"/>
              </a:rPr>
              <a:t>την αντιμετώπιση των επιπτώσεων της πανδημίας COVID-19</a:t>
            </a:r>
            <a:r>
              <a:rPr lang="en-US" sz="2200" dirty="0" smtClean="0">
                <a:solidFill>
                  <a:schemeClr val="bg1"/>
                </a:solidFill>
                <a:effectLst>
                  <a:outerShdw blurRad="38100" dist="38100" dir="2700000" algn="tl">
                    <a:srgbClr val="000000">
                      <a:alpha val="43137"/>
                    </a:srgbClr>
                  </a:outerShdw>
                </a:effectLst>
                <a:latin typeface="+mn-lt"/>
                <a:cs typeface="+mn-cs"/>
              </a:rPr>
              <a:t>.</a:t>
            </a:r>
            <a:r>
              <a:rPr lang="el-GR" sz="2200" dirty="0" smtClean="0">
                <a:solidFill>
                  <a:schemeClr val="bg1"/>
                </a:solidFill>
                <a:effectLst>
                  <a:outerShdw blurRad="38100" dist="38100" dir="2700000" algn="tl">
                    <a:srgbClr val="000000">
                      <a:alpha val="43137"/>
                    </a:srgbClr>
                  </a:outerShdw>
                </a:effectLst>
                <a:latin typeface="+mn-lt"/>
                <a:cs typeface="+mn-cs"/>
              </a:rPr>
              <a:t>  Μεταξύ άλλων , στην Περιφέρεια  Δυτικής Μακεδονίας: </a:t>
            </a: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r>
              <a:rPr lang="el-GR" sz="2200" dirty="0" smtClean="0">
                <a:solidFill>
                  <a:schemeClr val="bg1"/>
                </a:solidFill>
                <a:effectLst>
                  <a:outerShdw blurRad="38100" dist="38100" dir="2700000" algn="tl">
                    <a:srgbClr val="000000">
                      <a:alpha val="43137"/>
                    </a:srgbClr>
                  </a:outerShdw>
                </a:effectLst>
                <a:latin typeface="+mn-lt"/>
                <a:cs typeface="+mn-cs"/>
              </a:rPr>
              <a:t>Α. Χορηγήθηκαν κρατικές ενισχύσεις, σύμφωνα με το</a:t>
            </a:r>
            <a:r>
              <a:rPr lang="en-US" sz="2200" dirty="0" smtClean="0">
                <a:solidFill>
                  <a:schemeClr val="bg1"/>
                </a:solidFill>
                <a:effectLst>
                  <a:outerShdw blurRad="38100" dist="38100" dir="2700000" algn="tl">
                    <a:srgbClr val="000000">
                      <a:alpha val="43137"/>
                    </a:srgbClr>
                  </a:outerShdw>
                </a:effectLst>
                <a:latin typeface="+mn-lt"/>
                <a:cs typeface="+mn-cs"/>
              </a:rPr>
              <a:t> </a:t>
            </a:r>
            <a:r>
              <a:rPr lang="el-GR" sz="2200" dirty="0" smtClean="0">
                <a:solidFill>
                  <a:schemeClr val="bg1"/>
                </a:solidFill>
                <a:effectLst>
                  <a:outerShdw blurRad="38100" dist="38100" dir="2700000" algn="tl">
                    <a:srgbClr val="000000">
                      <a:alpha val="43137"/>
                    </a:srgbClr>
                  </a:outerShdw>
                </a:effectLst>
                <a:latin typeface="+mn-lt"/>
                <a:cs typeface="+mn-cs"/>
              </a:rPr>
              <a:t>Προσωρινό Πλαίσιο ύψους:</a:t>
            </a:r>
            <a:endParaRPr lang="en-US" sz="2200" dirty="0" smtClean="0">
              <a:solidFill>
                <a:schemeClr val="bg1"/>
              </a:solidFill>
              <a:effectLst>
                <a:outerShdw blurRad="38100" dist="38100" dir="2700000" algn="tl">
                  <a:srgbClr val="000000">
                    <a:alpha val="43137"/>
                  </a:srgbClr>
                </a:outerShdw>
              </a:effectLst>
              <a:latin typeface="+mn-lt"/>
              <a:cs typeface="+mn-cs"/>
            </a:endParaRPr>
          </a:p>
          <a:p>
            <a:pPr lvl="1" algn="just">
              <a:buFont typeface="Wingdings" pitchFamily="2" charset="2"/>
              <a:buChar char="Ø"/>
            </a:pPr>
            <a:r>
              <a:rPr lang="el-GR" sz="2200" dirty="0" smtClean="0">
                <a:solidFill>
                  <a:schemeClr val="bg1"/>
                </a:solidFill>
                <a:effectLst>
                  <a:outerShdw blurRad="38100" dist="38100" dir="2700000" algn="tl">
                    <a:srgbClr val="000000">
                      <a:alpha val="43137"/>
                    </a:srgbClr>
                  </a:outerShdw>
                </a:effectLst>
                <a:latin typeface="+mn-lt"/>
                <a:cs typeface="+mn-cs"/>
              </a:rPr>
              <a:t> </a:t>
            </a:r>
            <a:r>
              <a:rPr lang="el-GR" sz="2200" b="1" dirty="0" smtClean="0">
                <a:solidFill>
                  <a:srgbClr val="FFFF00"/>
                </a:solidFill>
                <a:effectLst>
                  <a:outerShdw blurRad="38100" dist="38100" dir="2700000" algn="tl">
                    <a:srgbClr val="000000">
                      <a:alpha val="43137"/>
                    </a:srgbClr>
                  </a:outerShdw>
                </a:effectLst>
                <a:latin typeface="+mn-lt"/>
                <a:cs typeface="+mn-cs"/>
              </a:rPr>
              <a:t>1.769.044 ευρώ</a:t>
            </a:r>
            <a:r>
              <a:rPr lang="el-GR" sz="2200" dirty="0" smtClean="0">
                <a:solidFill>
                  <a:schemeClr val="bg1"/>
                </a:solidFill>
                <a:effectLst>
                  <a:outerShdw blurRad="38100" dist="38100" dir="2700000" algn="tl">
                    <a:srgbClr val="000000">
                      <a:alpha val="43137"/>
                    </a:srgbClr>
                  </a:outerShdw>
                </a:effectLst>
                <a:latin typeface="+mn-lt"/>
                <a:cs typeface="+mn-cs"/>
              </a:rPr>
              <a:t> στον τομέα της</a:t>
            </a:r>
            <a:r>
              <a:rPr lang="en-US" sz="2200" dirty="0" smtClean="0">
                <a:solidFill>
                  <a:schemeClr val="bg1"/>
                </a:solidFill>
                <a:effectLst>
                  <a:outerShdw blurRad="38100" dist="38100" dir="2700000" algn="tl">
                    <a:srgbClr val="000000">
                      <a:alpha val="43137"/>
                    </a:srgbClr>
                  </a:outerShdw>
                </a:effectLst>
                <a:latin typeface="+mn-lt"/>
                <a:cs typeface="+mn-cs"/>
              </a:rPr>
              <a:t> </a:t>
            </a:r>
            <a:r>
              <a:rPr lang="el-GR" sz="2200" dirty="0" err="1" smtClean="0">
                <a:solidFill>
                  <a:schemeClr val="bg1"/>
                </a:solidFill>
                <a:effectLst>
                  <a:outerShdw blurRad="38100" dist="38100" dir="2700000" algn="tl">
                    <a:srgbClr val="000000">
                      <a:alpha val="43137"/>
                    </a:srgbClr>
                  </a:outerShdw>
                </a:effectLst>
                <a:latin typeface="+mn-lt"/>
                <a:cs typeface="+mn-cs"/>
              </a:rPr>
              <a:t>αιγοπροβατοτροφίας</a:t>
            </a:r>
            <a:r>
              <a:rPr lang="en-US" sz="2200" dirty="0" smtClean="0">
                <a:solidFill>
                  <a:schemeClr val="bg1"/>
                </a:solidFill>
                <a:effectLst>
                  <a:outerShdw blurRad="38100" dist="38100" dir="2700000" algn="tl">
                    <a:srgbClr val="000000">
                      <a:alpha val="43137"/>
                    </a:srgbClr>
                  </a:outerShdw>
                </a:effectLst>
                <a:latin typeface="+mn-lt"/>
                <a:cs typeface="+mn-cs"/>
              </a:rPr>
              <a:t>.</a:t>
            </a:r>
            <a:r>
              <a:rPr lang="el-GR" sz="2400" dirty="0" smtClean="0"/>
              <a:t> </a:t>
            </a:r>
          </a:p>
          <a:p>
            <a:pPr lvl="1" algn="just">
              <a:buFont typeface="Wingdings" pitchFamily="2" charset="2"/>
              <a:buChar char="Ø"/>
            </a:pPr>
            <a:r>
              <a:rPr lang="el-GR" sz="2400" b="1" dirty="0" smtClean="0">
                <a:solidFill>
                  <a:schemeClr val="bg1"/>
                </a:solidFill>
                <a:effectLst>
                  <a:outerShdw blurRad="38100" dist="38100" dir="2700000" algn="tl">
                    <a:srgbClr val="000000">
                      <a:alpha val="43137"/>
                    </a:srgbClr>
                  </a:outerShdw>
                </a:effectLst>
                <a:latin typeface="+mn-lt"/>
                <a:cs typeface="+mn-cs"/>
              </a:rPr>
              <a:t> </a:t>
            </a:r>
            <a:r>
              <a:rPr lang="el-GR" sz="2200" b="1" dirty="0" smtClean="0">
                <a:solidFill>
                  <a:srgbClr val="FFFF00"/>
                </a:solidFill>
                <a:effectLst>
                  <a:outerShdw blurRad="38100" dist="38100" dir="2700000" algn="tl">
                    <a:srgbClr val="000000">
                      <a:alpha val="43137"/>
                    </a:srgbClr>
                  </a:outerShdw>
                </a:effectLst>
                <a:latin typeface="+mn-lt"/>
                <a:cs typeface="+mn-cs"/>
              </a:rPr>
              <a:t>58.125 ευρώ </a:t>
            </a:r>
            <a:r>
              <a:rPr lang="el-GR" sz="2200" dirty="0" smtClean="0">
                <a:solidFill>
                  <a:schemeClr val="bg1"/>
                </a:solidFill>
                <a:effectLst>
                  <a:outerShdw blurRad="38100" dist="38100" dir="2700000" algn="tl">
                    <a:srgbClr val="000000">
                      <a:alpha val="43137"/>
                    </a:srgbClr>
                  </a:outerShdw>
                </a:effectLst>
                <a:latin typeface="+mn-lt"/>
                <a:cs typeface="+mn-cs"/>
              </a:rPr>
              <a:t>στον τομέα παραγωγής  ανθέων.</a:t>
            </a:r>
          </a:p>
          <a:p>
            <a:pPr lvl="1" algn="just">
              <a:buFont typeface="Wingdings" pitchFamily="2" charset="2"/>
              <a:buChar char="Ø"/>
            </a:pPr>
            <a:r>
              <a:rPr lang="el-GR" sz="2200" b="1" dirty="0" smtClean="0">
                <a:solidFill>
                  <a:schemeClr val="bg1"/>
                </a:solidFill>
                <a:effectLst>
                  <a:outerShdw blurRad="38100" dist="38100" dir="2700000" algn="tl">
                    <a:srgbClr val="000000">
                      <a:alpha val="43137"/>
                    </a:srgbClr>
                  </a:outerShdw>
                </a:effectLst>
                <a:latin typeface="+mn-lt"/>
                <a:cs typeface="+mn-cs"/>
              </a:rPr>
              <a:t> </a:t>
            </a:r>
            <a:r>
              <a:rPr lang="el-GR" sz="2200" b="1" dirty="0" smtClean="0">
                <a:solidFill>
                  <a:srgbClr val="FFFF00"/>
                </a:solidFill>
                <a:effectLst>
                  <a:outerShdw blurRad="38100" dist="38100" dir="2700000" algn="tl">
                    <a:srgbClr val="000000">
                      <a:alpha val="43137"/>
                    </a:srgbClr>
                  </a:outerShdw>
                </a:effectLst>
                <a:latin typeface="+mn-lt"/>
                <a:cs typeface="+mn-cs"/>
              </a:rPr>
              <a:t>13.932 ευρώ </a:t>
            </a:r>
            <a:r>
              <a:rPr lang="el-GR" sz="2200" dirty="0" smtClean="0">
                <a:solidFill>
                  <a:schemeClr val="bg1"/>
                </a:solidFill>
                <a:effectLst>
                  <a:outerShdw blurRad="38100" dist="38100" dir="2700000" algn="tl">
                    <a:srgbClr val="000000">
                      <a:alpha val="43137"/>
                    </a:srgbClr>
                  </a:outerShdw>
                </a:effectLst>
                <a:latin typeface="+mn-lt"/>
                <a:cs typeface="+mn-cs"/>
              </a:rPr>
              <a:t>στον τομέα σπαραγγιών.</a:t>
            </a:r>
          </a:p>
          <a:p>
            <a:pPr lvl="1" algn="just">
              <a:buFont typeface="Wingdings" pitchFamily="2" charset="2"/>
              <a:buChar char="Ø"/>
            </a:pPr>
            <a:r>
              <a:rPr lang="el-GR" sz="2200" b="1" dirty="0" smtClean="0">
                <a:solidFill>
                  <a:schemeClr val="bg1"/>
                </a:solidFill>
                <a:effectLst>
                  <a:outerShdw blurRad="38100" dist="38100" dir="2700000" algn="tl">
                    <a:srgbClr val="000000">
                      <a:alpha val="43137"/>
                    </a:srgbClr>
                  </a:outerShdw>
                </a:effectLst>
                <a:latin typeface="+mn-lt"/>
                <a:cs typeface="+mn-cs"/>
              </a:rPr>
              <a:t> </a:t>
            </a:r>
            <a:r>
              <a:rPr lang="el-GR" sz="2200" b="1" dirty="0" smtClean="0">
                <a:solidFill>
                  <a:srgbClr val="FFFF00"/>
                </a:solidFill>
                <a:effectLst>
                  <a:outerShdw blurRad="38100" dist="38100" dir="2700000" algn="tl">
                    <a:srgbClr val="000000">
                      <a:alpha val="43137"/>
                    </a:srgbClr>
                  </a:outerShdw>
                </a:effectLst>
                <a:latin typeface="+mn-lt"/>
                <a:cs typeface="+mn-cs"/>
              </a:rPr>
              <a:t>233.218 ευρώ</a:t>
            </a:r>
            <a:r>
              <a:rPr lang="el-GR" sz="2200" b="1" dirty="0" smtClean="0">
                <a:solidFill>
                  <a:schemeClr val="bg1"/>
                </a:solidFill>
                <a:effectLst>
                  <a:outerShdw blurRad="38100" dist="38100" dir="2700000" algn="tl">
                    <a:srgbClr val="000000">
                      <a:alpha val="43137"/>
                    </a:srgbClr>
                  </a:outerShdw>
                </a:effectLst>
                <a:latin typeface="+mn-lt"/>
                <a:cs typeface="+mn-cs"/>
              </a:rPr>
              <a:t> </a:t>
            </a:r>
            <a:r>
              <a:rPr lang="el-GR" sz="2200" dirty="0" smtClean="0">
                <a:solidFill>
                  <a:schemeClr val="bg1"/>
                </a:solidFill>
                <a:effectLst>
                  <a:outerShdw blurRad="38100" dist="38100" dir="2700000" algn="tl">
                    <a:srgbClr val="000000">
                      <a:alpha val="43137"/>
                    </a:srgbClr>
                  </a:outerShdw>
                </a:effectLst>
                <a:latin typeface="+mn-lt"/>
                <a:cs typeface="+mn-cs"/>
              </a:rPr>
              <a:t>στους παραγωγούς πωλητές λαϊκών αγορών.</a:t>
            </a:r>
          </a:p>
          <a:p>
            <a:pPr lvl="1" algn="just">
              <a:buFont typeface="Wingdings" pitchFamily="2" charset="2"/>
              <a:buChar char="Ø"/>
            </a:pPr>
            <a:r>
              <a:rPr lang="el-GR" sz="2200" b="1" dirty="0" smtClean="0">
                <a:solidFill>
                  <a:schemeClr val="bg1"/>
                </a:solidFill>
                <a:effectLst>
                  <a:outerShdw blurRad="38100" dist="38100" dir="2700000" algn="tl">
                    <a:srgbClr val="000000">
                      <a:alpha val="43137"/>
                    </a:srgbClr>
                  </a:outerShdw>
                </a:effectLst>
                <a:latin typeface="+mn-lt"/>
                <a:cs typeface="+mn-cs"/>
              </a:rPr>
              <a:t> </a:t>
            </a:r>
            <a:r>
              <a:rPr lang="el-GR" sz="2200" b="1" dirty="0" smtClean="0">
                <a:solidFill>
                  <a:srgbClr val="FFFF00"/>
                </a:solidFill>
                <a:effectLst>
                  <a:outerShdw blurRad="38100" dist="38100" dir="2700000" algn="tl">
                    <a:srgbClr val="000000">
                      <a:alpha val="43137"/>
                    </a:srgbClr>
                  </a:outerShdw>
                </a:effectLst>
                <a:latin typeface="+mn-lt"/>
                <a:cs typeface="+mn-cs"/>
              </a:rPr>
              <a:t>1.862.739 ευρώ</a:t>
            </a:r>
            <a:r>
              <a:rPr lang="el-GR" sz="2200" b="1" dirty="0" smtClean="0">
                <a:solidFill>
                  <a:schemeClr val="bg1"/>
                </a:solidFill>
                <a:effectLst>
                  <a:outerShdw blurRad="38100" dist="38100" dir="2700000" algn="tl">
                    <a:srgbClr val="000000">
                      <a:alpha val="43137"/>
                    </a:srgbClr>
                  </a:outerShdw>
                </a:effectLst>
                <a:latin typeface="+mn-lt"/>
                <a:cs typeface="+mn-cs"/>
              </a:rPr>
              <a:t> </a:t>
            </a:r>
            <a:r>
              <a:rPr lang="el-GR" sz="2200" dirty="0" smtClean="0">
                <a:solidFill>
                  <a:schemeClr val="bg1"/>
                </a:solidFill>
                <a:effectLst>
                  <a:outerShdw blurRad="38100" dist="38100" dir="2700000" algn="tl">
                    <a:srgbClr val="000000">
                      <a:alpha val="43137"/>
                    </a:srgbClr>
                  </a:outerShdw>
                </a:effectLst>
                <a:latin typeface="+mn-lt"/>
                <a:cs typeface="+mn-cs"/>
              </a:rPr>
              <a:t>στους τομείς της α) επιτραπέζιας ελιάς </a:t>
            </a:r>
            <a:r>
              <a:rPr lang="el-GR" sz="2200" dirty="0" err="1" smtClean="0">
                <a:solidFill>
                  <a:schemeClr val="bg1"/>
                </a:solidFill>
                <a:effectLst>
                  <a:outerShdw blurRad="38100" dist="38100" dir="2700000" algn="tl">
                    <a:srgbClr val="000000">
                      <a:alpha val="43137"/>
                    </a:srgbClr>
                  </a:outerShdw>
                </a:effectLst>
                <a:latin typeface="+mn-lt"/>
                <a:cs typeface="+mn-cs"/>
              </a:rPr>
              <a:t>Καλαμών,β</a:t>
            </a:r>
            <a:r>
              <a:rPr lang="el-GR" sz="2200" dirty="0" smtClean="0">
                <a:solidFill>
                  <a:schemeClr val="bg1"/>
                </a:solidFill>
                <a:effectLst>
                  <a:outerShdw blurRad="38100" dist="38100" dir="2700000" algn="tl">
                    <a:srgbClr val="000000">
                      <a:alpha val="43137"/>
                    </a:srgbClr>
                  </a:outerShdw>
                </a:effectLst>
                <a:latin typeface="+mn-lt"/>
                <a:cs typeface="+mn-cs"/>
              </a:rPr>
              <a:t>) πρώιμου καρπουζιού χαμηλής κάλυψης, γ) της ανοιξιάτικης πατάτας, δ) των </a:t>
            </a:r>
            <a:r>
              <a:rPr lang="el-GR" sz="2200" dirty="0" err="1" smtClean="0">
                <a:solidFill>
                  <a:schemeClr val="bg1"/>
                </a:solidFill>
                <a:effectLst>
                  <a:outerShdw blurRad="38100" dist="38100" dir="2700000" algn="tl">
                    <a:srgbClr val="000000">
                      <a:alpha val="43137"/>
                    </a:srgbClr>
                  </a:outerShdw>
                </a:effectLst>
                <a:latin typeface="+mn-lt"/>
                <a:cs typeface="+mn-cs"/>
              </a:rPr>
              <a:t>θερμοκηπιακών</a:t>
            </a:r>
            <a:r>
              <a:rPr lang="el-GR" sz="2200" dirty="0" smtClean="0">
                <a:solidFill>
                  <a:schemeClr val="bg1"/>
                </a:solidFill>
                <a:effectLst>
                  <a:outerShdw blurRad="38100" dist="38100" dir="2700000" algn="tl">
                    <a:srgbClr val="000000">
                      <a:alpha val="43137"/>
                    </a:srgbClr>
                  </a:outerShdw>
                </a:effectLst>
                <a:latin typeface="+mn-lt"/>
                <a:cs typeface="+mn-cs"/>
              </a:rPr>
              <a:t> καλλιεργειών Κρήτης σε Τομάτες, Αγγούρια και Μελιτζάνες.</a:t>
            </a:r>
          </a:p>
          <a:p>
            <a:pPr algn="just"/>
            <a:endParaRPr lang="el-GR" sz="2400" dirty="0" smtClean="0"/>
          </a:p>
          <a:p>
            <a:pPr algn="just"/>
            <a:r>
              <a:rPr lang="el-GR" sz="2200" dirty="0" smtClean="0">
                <a:solidFill>
                  <a:schemeClr val="bg1"/>
                </a:solidFill>
                <a:effectLst>
                  <a:outerShdw blurRad="38100" dist="38100" dir="2700000" algn="tl">
                    <a:srgbClr val="000000">
                      <a:alpha val="43137"/>
                    </a:srgbClr>
                  </a:outerShdw>
                </a:effectLst>
                <a:latin typeface="+mn-lt"/>
                <a:cs typeface="+mn-cs"/>
              </a:rPr>
              <a:t>Β</a:t>
            </a:r>
            <a:r>
              <a:rPr lang="el-GR" sz="2200" dirty="0" smtClean="0">
                <a:solidFill>
                  <a:schemeClr val="bg1"/>
                </a:solidFill>
                <a:effectLst>
                  <a:outerShdw blurRad="38100" dist="38100" dir="2700000" algn="tl">
                    <a:srgbClr val="000000">
                      <a:alpha val="43137"/>
                    </a:srgbClr>
                  </a:outerShdw>
                </a:effectLst>
                <a:latin typeface="+mn-lt"/>
                <a:cs typeface="+mn-cs"/>
              </a:rPr>
              <a:t>. Καταβλήθηκαν </a:t>
            </a:r>
            <a:r>
              <a:rPr lang="el-GR" sz="2200" dirty="0" smtClean="0">
                <a:solidFill>
                  <a:schemeClr val="bg1"/>
                </a:solidFill>
                <a:effectLst>
                  <a:outerShdw blurRad="38100" dist="38100" dir="2700000" algn="tl">
                    <a:srgbClr val="000000">
                      <a:alpha val="43137"/>
                    </a:srgbClr>
                  </a:outerShdw>
                </a:effectLst>
                <a:latin typeface="+mn-lt"/>
                <a:cs typeface="+mn-cs"/>
              </a:rPr>
              <a:t>μέσω συγχρηματοδοτούμενων προγραμμάτων:  </a:t>
            </a:r>
          </a:p>
          <a:p>
            <a:pPr lvl="1" algn="just">
              <a:buFont typeface="Wingdings" pitchFamily="2" charset="2"/>
              <a:buChar char="Ø"/>
            </a:pPr>
            <a:r>
              <a:rPr lang="el-GR" sz="2200" dirty="0" smtClean="0">
                <a:solidFill>
                  <a:schemeClr val="bg1"/>
                </a:solidFill>
                <a:effectLst>
                  <a:outerShdw blurRad="38100" dist="38100" dir="2700000" algn="tl">
                    <a:srgbClr val="000000">
                      <a:alpha val="43137"/>
                    </a:srgbClr>
                  </a:outerShdw>
                </a:effectLst>
                <a:latin typeface="+mn-lt"/>
                <a:cs typeface="+mn-cs"/>
              </a:rPr>
              <a:t> </a:t>
            </a:r>
            <a:r>
              <a:rPr lang="en-US" sz="2200" b="1" dirty="0" smtClean="0">
                <a:solidFill>
                  <a:srgbClr val="FFFF00"/>
                </a:solidFill>
                <a:effectLst>
                  <a:outerShdw blurRad="38100" dist="38100" dir="2700000" algn="tl">
                    <a:srgbClr val="000000">
                      <a:alpha val="43137"/>
                    </a:srgbClr>
                  </a:outerShdw>
                </a:effectLst>
                <a:latin typeface="+mn-lt"/>
                <a:cs typeface="+mn-cs"/>
              </a:rPr>
              <a:t>134</a:t>
            </a:r>
            <a:r>
              <a:rPr lang="el-GR" sz="2200" b="1" dirty="0" smtClean="0">
                <a:solidFill>
                  <a:srgbClr val="FFFF00"/>
                </a:solidFill>
                <a:effectLst>
                  <a:outerShdw blurRad="38100" dist="38100" dir="2700000" algn="tl">
                    <a:srgbClr val="000000">
                      <a:alpha val="43137"/>
                    </a:srgbClr>
                  </a:outerShdw>
                </a:effectLst>
                <a:latin typeface="+mn-lt"/>
                <a:cs typeface="+mn-cs"/>
              </a:rPr>
              <a:t>.</a:t>
            </a:r>
            <a:r>
              <a:rPr lang="en-US" sz="2200" b="1" dirty="0" smtClean="0">
                <a:solidFill>
                  <a:srgbClr val="FFFF00"/>
                </a:solidFill>
                <a:effectLst>
                  <a:outerShdw blurRad="38100" dist="38100" dir="2700000" algn="tl">
                    <a:srgbClr val="000000">
                      <a:alpha val="43137"/>
                    </a:srgbClr>
                  </a:outerShdw>
                </a:effectLst>
                <a:latin typeface="+mn-lt"/>
                <a:cs typeface="+mn-cs"/>
              </a:rPr>
              <a:t>1</a:t>
            </a:r>
            <a:r>
              <a:rPr lang="el-GR" sz="2200" b="1" dirty="0" smtClean="0">
                <a:solidFill>
                  <a:srgbClr val="FFFF00"/>
                </a:solidFill>
                <a:effectLst>
                  <a:outerShdw blurRad="38100" dist="38100" dir="2700000" algn="tl">
                    <a:srgbClr val="000000">
                      <a:alpha val="43137"/>
                    </a:srgbClr>
                  </a:outerShdw>
                </a:effectLst>
                <a:latin typeface="+mn-lt"/>
                <a:cs typeface="+mn-cs"/>
              </a:rPr>
              <a:t>00</a:t>
            </a:r>
            <a:r>
              <a:rPr lang="el-GR" sz="2200" dirty="0" smtClean="0">
                <a:solidFill>
                  <a:schemeClr val="bg1"/>
                </a:solidFill>
                <a:effectLst>
                  <a:outerShdw blurRad="38100" dist="38100" dir="2700000" algn="tl">
                    <a:srgbClr val="000000">
                      <a:alpha val="43137"/>
                    </a:srgbClr>
                  </a:outerShdw>
                </a:effectLst>
                <a:latin typeface="+mn-lt"/>
                <a:cs typeface="+mn-cs"/>
              </a:rPr>
              <a:t> </a:t>
            </a:r>
            <a:r>
              <a:rPr lang="el-GR" sz="2200" b="1" dirty="0" smtClean="0">
                <a:solidFill>
                  <a:srgbClr val="FFFF00"/>
                </a:solidFill>
                <a:effectLst>
                  <a:outerShdw blurRad="38100" dist="38100" dir="2700000" algn="tl">
                    <a:srgbClr val="000000">
                      <a:alpha val="43137"/>
                    </a:srgbClr>
                  </a:outerShdw>
                </a:effectLst>
                <a:latin typeface="+mn-lt"/>
                <a:cs typeface="+mn-cs"/>
              </a:rPr>
              <a:t>ευρώ</a:t>
            </a:r>
            <a:r>
              <a:rPr lang="el-GR" sz="2200" dirty="0" smtClean="0">
                <a:solidFill>
                  <a:schemeClr val="bg1"/>
                </a:solidFill>
                <a:effectLst>
                  <a:outerShdw blurRad="38100" dist="38100" dir="2700000" algn="tl">
                    <a:srgbClr val="000000">
                      <a:alpha val="43137"/>
                    </a:srgbClr>
                  </a:outerShdw>
                </a:effectLst>
                <a:latin typeface="+mn-lt"/>
                <a:cs typeface="+mn-cs"/>
              </a:rPr>
              <a:t> στους ελαιοκαλλιεργητές παραγωγής ελαιολάδου.</a:t>
            </a:r>
          </a:p>
          <a:p>
            <a:pPr algn="just"/>
            <a:endParaRPr lang="el-GR" sz="2400" dirty="0" smtClean="0"/>
          </a:p>
          <a:p>
            <a:pPr algn="just"/>
            <a:r>
              <a:rPr lang="el-GR" sz="2200" dirty="0" smtClean="0">
                <a:solidFill>
                  <a:schemeClr val="bg1"/>
                </a:solidFill>
                <a:effectLst>
                  <a:outerShdw blurRad="38100" dist="38100" dir="2700000" algn="tl">
                    <a:srgbClr val="000000">
                      <a:alpha val="43137"/>
                    </a:srgbClr>
                  </a:outerShdw>
                </a:effectLst>
                <a:latin typeface="+mn-lt"/>
                <a:cs typeface="+mn-cs"/>
              </a:rPr>
              <a:t>Γ</a:t>
            </a:r>
            <a:r>
              <a:rPr lang="el-GR" sz="2200" dirty="0" smtClean="0">
                <a:solidFill>
                  <a:schemeClr val="bg1"/>
                </a:solidFill>
                <a:effectLst>
                  <a:outerShdw blurRad="38100" dist="38100" dir="2700000" algn="tl">
                    <a:srgbClr val="000000">
                      <a:alpha val="43137"/>
                    </a:srgbClr>
                  </a:outerShdw>
                </a:effectLst>
                <a:latin typeface="+mn-lt"/>
                <a:cs typeface="+mn-cs"/>
              </a:rPr>
              <a:t>. Έχουν </a:t>
            </a:r>
            <a:r>
              <a:rPr lang="el-GR" sz="2200" dirty="0" smtClean="0">
                <a:solidFill>
                  <a:schemeClr val="bg1"/>
                </a:solidFill>
                <a:effectLst>
                  <a:outerShdw blurRad="38100" dist="38100" dir="2700000" algn="tl">
                    <a:srgbClr val="000000">
                      <a:alpha val="43137"/>
                    </a:srgbClr>
                  </a:outerShdw>
                </a:effectLst>
                <a:latin typeface="+mn-lt"/>
                <a:cs typeface="+mn-cs"/>
              </a:rPr>
              <a:t>σχεδιαστεί μέτρα στήριξης στους τομείς:</a:t>
            </a:r>
          </a:p>
          <a:p>
            <a:pPr algn="just">
              <a:buFont typeface="Arial" pitchFamily="34" charset="0"/>
              <a:buChar char="•"/>
            </a:pPr>
            <a:r>
              <a:rPr lang="el-GR" sz="2200" dirty="0" smtClean="0">
                <a:solidFill>
                  <a:schemeClr val="bg1"/>
                </a:solidFill>
                <a:effectLst>
                  <a:outerShdw blurRad="38100" dist="38100" dir="2700000" algn="tl">
                    <a:srgbClr val="000000">
                      <a:alpha val="43137"/>
                    </a:srgbClr>
                  </a:outerShdw>
                </a:effectLst>
                <a:latin typeface="+mn-lt"/>
                <a:cs typeface="+mn-cs"/>
              </a:rPr>
              <a:t> Της εκτροφής χοίρων εντατικής μορφής.</a:t>
            </a:r>
            <a:endParaRPr lang="el-GR" sz="2200" b="1" dirty="0" smtClean="0">
              <a:solidFill>
                <a:srgbClr val="FFFF00"/>
              </a:solidFill>
              <a:effectLst>
                <a:outerShdw blurRad="38100" dist="38100" dir="2700000" algn="tl">
                  <a:srgbClr val="000000">
                    <a:alpha val="43137"/>
                  </a:srgbClr>
                </a:outerShdw>
              </a:effectLst>
              <a:latin typeface="+mn-lt"/>
              <a:cs typeface="+mn-cs"/>
            </a:endParaRPr>
          </a:p>
          <a:p>
            <a:pPr algn="just">
              <a:buFont typeface="Arial" pitchFamily="34" charset="0"/>
              <a:buChar char="•"/>
            </a:pPr>
            <a:r>
              <a:rPr lang="el-GR" sz="2200" dirty="0" smtClean="0">
                <a:solidFill>
                  <a:schemeClr val="bg1"/>
                </a:solidFill>
                <a:effectLst>
                  <a:outerShdw blurRad="38100" dist="38100" dir="2700000" algn="tl">
                    <a:srgbClr val="000000">
                      <a:alpha val="43137"/>
                    </a:srgbClr>
                  </a:outerShdw>
                </a:effectLst>
                <a:latin typeface="+mn-lt"/>
                <a:cs typeface="+mn-cs"/>
              </a:rPr>
              <a:t> Της εκτροφής πτηνών.</a:t>
            </a:r>
            <a:endParaRPr lang="el-GR" sz="2200" b="1" dirty="0" smtClean="0">
              <a:solidFill>
                <a:srgbClr val="FFFF00"/>
              </a:solidFill>
              <a:effectLst>
                <a:outerShdw blurRad="38100" dist="38100" dir="2700000" algn="tl">
                  <a:srgbClr val="000000">
                    <a:alpha val="43137"/>
                  </a:srgbClr>
                </a:outerShdw>
              </a:effectLst>
              <a:latin typeface="+mn-lt"/>
              <a:cs typeface="+mn-cs"/>
            </a:endParaRPr>
          </a:p>
          <a:p>
            <a:pPr algn="just"/>
            <a:r>
              <a:rPr lang="el-GR" sz="2200" dirty="0" smtClean="0">
                <a:solidFill>
                  <a:schemeClr val="bg1"/>
                </a:solidFill>
                <a:effectLst>
                  <a:outerShdw blurRad="38100" dist="38100" dir="2700000" algn="tl">
                    <a:srgbClr val="000000">
                      <a:alpha val="43137"/>
                    </a:srgbClr>
                  </a:outerShdw>
                </a:effectLst>
                <a:latin typeface="+mn-lt"/>
                <a:cs typeface="+mn-cs"/>
              </a:rPr>
              <a:t>Τα μέτρα αυτά είναι στο στάδιο αποστολής στην Ευρωπαϊκή Επιτροπή προς </a:t>
            </a:r>
            <a:r>
              <a:rPr lang="el-GR" sz="2200" dirty="0" smtClean="0">
                <a:solidFill>
                  <a:schemeClr val="bg1"/>
                </a:solidFill>
                <a:effectLst>
                  <a:outerShdw blurRad="38100" dist="38100" dir="2700000" algn="tl">
                    <a:srgbClr val="000000">
                      <a:alpha val="43137"/>
                    </a:srgbClr>
                  </a:outerShdw>
                </a:effectLst>
                <a:latin typeface="+mn-lt"/>
                <a:cs typeface="+mn-cs"/>
              </a:rPr>
              <a:t>έγκριση.</a:t>
            </a:r>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r>
              <a:rPr lang="el-GR" sz="2200" dirty="0" smtClean="0">
                <a:solidFill>
                  <a:schemeClr val="bg1"/>
                </a:solidFill>
                <a:effectLst>
                  <a:outerShdw blurRad="38100" dist="38100" dir="2700000" algn="tl">
                    <a:srgbClr val="000000">
                      <a:alpha val="43137"/>
                    </a:srgbClr>
                  </a:outerShdw>
                </a:effectLst>
                <a:latin typeface="+mn-lt"/>
                <a:cs typeface="+mn-cs"/>
              </a:rPr>
              <a:t/>
            </a:r>
            <a:br>
              <a:rPr lang="el-GR" sz="2200" dirty="0" smtClean="0">
                <a:solidFill>
                  <a:schemeClr val="bg1"/>
                </a:solidFill>
                <a:effectLst>
                  <a:outerShdw blurRad="38100" dist="38100" dir="2700000" algn="tl">
                    <a:srgbClr val="000000">
                      <a:alpha val="43137"/>
                    </a:srgbClr>
                  </a:outerShdw>
                </a:effectLst>
                <a:latin typeface="+mn-lt"/>
                <a:cs typeface="+mn-cs"/>
              </a:rPr>
            </a:br>
            <a:r>
              <a:rPr lang="el-GR" sz="2200" dirty="0" smtClean="0">
                <a:solidFill>
                  <a:schemeClr val="bg1"/>
                </a:solidFill>
                <a:effectLst>
                  <a:outerShdw blurRad="38100" dist="38100" dir="2700000" algn="tl">
                    <a:srgbClr val="000000">
                      <a:alpha val="43137"/>
                    </a:srgbClr>
                  </a:outerShdw>
                </a:effectLst>
                <a:latin typeface="+mn-lt"/>
                <a:cs typeface="+mn-cs"/>
              </a:rPr>
              <a:t/>
            </a:r>
            <a:br>
              <a:rPr lang="el-GR" sz="2200" dirty="0" smtClean="0">
                <a:solidFill>
                  <a:schemeClr val="bg1"/>
                </a:solidFill>
                <a:effectLst>
                  <a:outerShdw blurRad="38100" dist="38100" dir="2700000" algn="tl">
                    <a:srgbClr val="000000">
                      <a:alpha val="43137"/>
                    </a:srgbClr>
                  </a:outerShdw>
                </a:effectLst>
                <a:latin typeface="+mn-lt"/>
                <a:cs typeface="+mn-cs"/>
              </a:rPr>
            </a:br>
            <a:endParaRPr lang="el-GR" sz="2200"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0" y="0"/>
            <a:ext cx="18288000" cy="10287000"/>
          </a:xfrm>
          <a:prstGeom prst="rect">
            <a:avLst/>
          </a:prstGeom>
          <a:solidFill>
            <a:schemeClr val="tx1">
              <a:lumMod val="50000"/>
              <a:lumOff val="50000"/>
            </a:schemeClr>
          </a:solidFill>
          <a:ln w="9525">
            <a:noFill/>
            <a:miter lim="800000"/>
            <a:headEnd/>
            <a:tailEnd/>
          </a:ln>
        </p:spPr>
        <p:txBody>
          <a:bodyPr/>
          <a:lstStyle/>
          <a:p>
            <a:pPr algn="ctr" eaLnBrk="1" fontAlgn="auto" hangingPunct="1">
              <a:lnSpc>
                <a:spcPts val="4449"/>
              </a:lnSpc>
              <a:spcAft>
                <a:spcPts val="0"/>
              </a:spcAft>
              <a:defRPr/>
            </a:pPr>
            <a:endParaRPr lang="en-US" sz="4400" b="1" dirty="0">
              <a:solidFill>
                <a:schemeClr val="accent2">
                  <a:lumMod val="60000"/>
                  <a:lumOff val="40000"/>
                </a:schemeClr>
              </a:solidFill>
              <a:effectLst>
                <a:outerShdw blurRad="38100" dist="38100" dir="2700000" algn="tl">
                  <a:srgbClr val="000000">
                    <a:alpha val="43137"/>
                  </a:srgbClr>
                </a:outerShdw>
              </a:effectLst>
              <a:cs typeface="Arial" panose="020B0604020202020204" pitchFamily="34" charset="0"/>
            </a:endParaRPr>
          </a:p>
        </p:txBody>
      </p:sp>
      <p:sp>
        <p:nvSpPr>
          <p:cNvPr id="2052" name="TextBox 4"/>
          <p:cNvSpPr txBox="1">
            <a:spLocks noChangeArrowheads="1"/>
          </p:cNvSpPr>
          <p:nvPr/>
        </p:nvSpPr>
        <p:spPr bwMode="auto">
          <a:xfrm>
            <a:off x="0" y="1485900"/>
            <a:ext cx="18288000" cy="2031325"/>
          </a:xfrm>
          <a:prstGeom prst="rect">
            <a:avLst/>
          </a:prstGeom>
          <a:noFill/>
          <a:ln w="9525">
            <a:noFill/>
            <a:miter lim="800000"/>
            <a:headEnd/>
            <a:tailEnd/>
          </a:ln>
        </p:spPr>
        <p:txBody>
          <a:bodyPr wrap="square" lIns="0" tIns="0" rIns="0" bIns="0">
            <a:spAutoFit/>
          </a:bodyPr>
          <a:lstStyle/>
          <a:p>
            <a:pPr algn="ctr" eaLnBrk="1" hangingPunct="1"/>
            <a:r>
              <a:rPr lang="el-GR" altLang="el-GR" sz="4400" b="1" dirty="0">
                <a:solidFill>
                  <a:srgbClr val="F4F4F4"/>
                </a:solidFill>
                <a:latin typeface="Calibri" pitchFamily="34" charset="0"/>
              </a:rPr>
              <a:t>3. Αποκρατικοποιήσεις</a:t>
            </a:r>
          </a:p>
          <a:p>
            <a:pPr algn="ctr" eaLnBrk="1" hangingPunct="1"/>
            <a:r>
              <a:rPr lang="el-GR" altLang="el-GR" sz="4400" b="1" dirty="0">
                <a:solidFill>
                  <a:srgbClr val="F4F4F4"/>
                </a:solidFill>
                <a:latin typeface="Calibri" pitchFamily="34" charset="0"/>
              </a:rPr>
              <a:t>-</a:t>
            </a:r>
          </a:p>
          <a:p>
            <a:pPr algn="ctr" eaLnBrk="1" hangingPunct="1"/>
            <a:r>
              <a:rPr lang="el-GR" altLang="el-GR" sz="4400" b="1" dirty="0">
                <a:solidFill>
                  <a:srgbClr val="F4F4F4"/>
                </a:solidFill>
                <a:latin typeface="Calibri" pitchFamily="34" charset="0"/>
              </a:rPr>
              <a:t>Επενδυτικά Σχέδια </a:t>
            </a:r>
            <a:endParaRPr lang="en-US" altLang="el-GR" sz="4400" b="1" dirty="0">
              <a:solidFill>
                <a:srgbClr val="F4F4F4"/>
              </a:solidFill>
              <a:latin typeface="Calibri" pitchFamily="34" charset="0"/>
            </a:endParaRPr>
          </a:p>
        </p:txBody>
      </p:sp>
      <p:sp>
        <p:nvSpPr>
          <p:cNvPr id="9" name="Freeform 6"/>
          <p:cNvSpPr>
            <a:spLocks/>
          </p:cNvSpPr>
          <p:nvPr/>
        </p:nvSpPr>
        <p:spPr bwMode="auto">
          <a:xfrm>
            <a:off x="0" y="8648700"/>
            <a:ext cx="18288000" cy="1638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chemeClr val="bg1"/>
          </a:solidFill>
          <a:ln w="9525">
            <a:noFill/>
            <a:round/>
            <a:headEnd/>
            <a:tailEnd/>
          </a:ln>
        </p:spPr>
        <p:txBody>
          <a:bodyPr/>
          <a:lstStyle/>
          <a:p>
            <a:endParaRPr lang="el-GR"/>
          </a:p>
        </p:txBody>
      </p:sp>
      <p:sp>
        <p:nvSpPr>
          <p:cNvPr id="6" name="TextBox 8"/>
          <p:cNvSpPr txBox="1"/>
          <p:nvPr/>
        </p:nvSpPr>
        <p:spPr>
          <a:xfrm>
            <a:off x="0" y="6896100"/>
            <a:ext cx="18288000" cy="1136401"/>
          </a:xfrm>
          <a:prstGeom prst="rect">
            <a:avLst/>
          </a:prstGeom>
        </p:spPr>
        <p:txBody>
          <a:bodyPr wrap="square" lIns="0" tIns="0" rIns="0" bIns="0">
            <a:spAutoFit/>
          </a:bodyPr>
          <a:lstStyle/>
          <a:p>
            <a:pPr algn="ctr" eaLnBrk="1" fontAlgn="auto" hangingPunct="1">
              <a:lnSpc>
                <a:spcPts val="4449"/>
              </a:lnSpc>
              <a:spcAft>
                <a:spcPts val="0"/>
              </a:spcAft>
              <a:defRPr/>
            </a:pPr>
            <a:r>
              <a:rPr lang="el-GR" sz="4400" b="1" dirty="0">
                <a:solidFill>
                  <a:srgbClr val="FFFF00"/>
                </a:solidFill>
                <a:effectLst>
                  <a:outerShdw blurRad="38100" dist="38100" dir="2700000" algn="tl">
                    <a:srgbClr val="000000">
                      <a:alpha val="43137"/>
                    </a:srgbClr>
                  </a:outerShdw>
                </a:effectLst>
                <a:latin typeface="+mn-lt"/>
                <a:cs typeface="Arial" panose="020B0604020202020204" pitchFamily="34" charset="0"/>
              </a:rPr>
              <a:t>Περιφέρεια </a:t>
            </a:r>
          </a:p>
          <a:p>
            <a:pPr algn="ctr" eaLnBrk="1" fontAlgn="auto" hangingPunct="1">
              <a:lnSpc>
                <a:spcPts val="4449"/>
              </a:lnSpc>
              <a:spcAft>
                <a:spcPts val="0"/>
              </a:spcAft>
              <a:defRPr/>
            </a:pPr>
            <a:r>
              <a:rPr lang="el-GR" sz="4400" b="1" dirty="0">
                <a:solidFill>
                  <a:srgbClr val="FFFF00"/>
                </a:solidFill>
                <a:effectLst>
                  <a:outerShdw blurRad="38100" dist="38100" dir="2700000" algn="tl">
                    <a:srgbClr val="000000">
                      <a:alpha val="43137"/>
                    </a:srgbClr>
                  </a:outerShdw>
                </a:effectLst>
                <a:latin typeface="+mn-lt"/>
                <a:cs typeface="Arial" panose="020B0604020202020204" pitchFamily="34" charset="0"/>
              </a:rPr>
              <a:t>Δυτικής Μακεδονίας </a:t>
            </a:r>
          </a:p>
        </p:txBody>
      </p:sp>
      <p:pic>
        <p:nvPicPr>
          <p:cNvPr id="7"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533400" y="8953500"/>
            <a:ext cx="1104900" cy="1046162"/>
          </a:xfrm>
          <a:prstGeom prst="rect">
            <a:avLst/>
          </a:prstGeom>
          <a:solidFill>
            <a:schemeClr val="bg1"/>
          </a:solid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1024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a:solidFill>
                  <a:srgbClr val="002060"/>
                </a:solidFill>
                <a:latin typeface="Calibri" pitchFamily="34" charset="0"/>
              </a:rPr>
              <a:t>Αποκρατικοποιήσεις</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Content Placeholder 8"/>
          <p:cNvSpPr txBox="1">
            <a:spLocks/>
          </p:cNvSpPr>
          <p:nvPr/>
        </p:nvSpPr>
        <p:spPr>
          <a:xfrm>
            <a:off x="1371600" y="3162300"/>
            <a:ext cx="15316200" cy="2667000"/>
          </a:xfrm>
          <a:prstGeom prst="rect">
            <a:avLst/>
          </a:prstGeom>
          <a:solidFill>
            <a:schemeClr val="tx2">
              <a:lumMod val="75000"/>
            </a:schemeClr>
          </a:solidFill>
          <a:ln>
            <a:solidFill>
              <a:schemeClr val="bg1"/>
            </a:solidFill>
          </a:ln>
          <a:scene3d>
            <a:camera prst="orthographicFront"/>
            <a:lightRig rig="threePt" dir="t"/>
          </a:scene3d>
          <a:sp3d>
            <a:bevelT/>
          </a:sp3d>
        </p:spPr>
        <p:txBody>
          <a:bodyPr rtlCol="0">
            <a:noAutofit/>
          </a:bodyPr>
          <a:lstStyle/>
          <a:p>
            <a:pPr lvl="0" algn="just" defTabSz="1631950" eaLnBrk="1" fontAlgn="auto" hangingPunct="1">
              <a:spcBef>
                <a:spcPts val="0"/>
              </a:spcBef>
              <a:spcAft>
                <a:spcPts val="0"/>
              </a:spcAft>
              <a:defRPr/>
            </a:pPr>
            <a:r>
              <a:rPr lang="el-GR" sz="2800" b="1" dirty="0" smtClean="0">
                <a:solidFill>
                  <a:srgbClr val="FFFF00"/>
                </a:solidFill>
                <a:latin typeface="+mn-lt"/>
              </a:rPr>
              <a:t>Εγνατία Οδός</a:t>
            </a:r>
            <a:endParaRPr lang="en-US" sz="2800" b="1" dirty="0" smtClean="0">
              <a:solidFill>
                <a:srgbClr val="FFFF00"/>
              </a:solidFill>
              <a:latin typeface="+mn-lt"/>
            </a:endParaRPr>
          </a:p>
          <a:p>
            <a:pPr lvl="0" algn="just" defTabSz="1631950" eaLnBrk="1" fontAlgn="auto" hangingPunct="1">
              <a:spcBef>
                <a:spcPts val="0"/>
              </a:spcBef>
              <a:spcAft>
                <a:spcPts val="0"/>
              </a:spcAft>
              <a:defRPr/>
            </a:pPr>
            <a:endParaRPr lang="el-GR" sz="2800" b="1" dirty="0">
              <a:solidFill>
                <a:srgbClr val="FFC000"/>
              </a:solidFill>
              <a:latin typeface="+mn-lt"/>
            </a:endParaRPr>
          </a:p>
          <a:p>
            <a:pPr lvl="0" algn="just" defTabSz="1631950" eaLnBrk="1" fontAlgn="auto" hangingPunct="1">
              <a:spcBef>
                <a:spcPts val="0"/>
              </a:spcBef>
              <a:spcAft>
                <a:spcPts val="0"/>
              </a:spcAft>
              <a:buFont typeface="Wingdings" pitchFamily="2" charset="2"/>
              <a:buChar char="§"/>
              <a:defRPr/>
            </a:pPr>
            <a:r>
              <a:rPr kumimoji="0" lang="el-GR" sz="2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Βρίσκεται</a:t>
            </a:r>
            <a:r>
              <a:rPr kumimoji="0" lang="el-GR" sz="220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σε εξέλιξη ο </a:t>
            </a:r>
            <a:r>
              <a:rPr lang="el-GR" sz="2200" dirty="0" smtClean="0">
                <a:solidFill>
                  <a:schemeClr val="bg1"/>
                </a:solidFill>
                <a:effectLst>
                  <a:outerShdw blurRad="38100" dist="38100" dir="2700000" algn="tl">
                    <a:srgbClr val="000000">
                      <a:alpha val="43137"/>
                    </a:srgbClr>
                  </a:outerShdw>
                </a:effectLst>
                <a:latin typeface="+mn-lt"/>
                <a:cs typeface="+mn-cs"/>
              </a:rPr>
              <a:t>διαγωνισμός παραχώρησης για 35 χρόνια της λειτουργίας και συντήρησης  του δρόμου που συνδέει την Ηγουμενίτσα με τα σύνορα της Τουρκίας (648 </a:t>
            </a:r>
            <a:r>
              <a:rPr lang="el-GR" sz="2200" dirty="0" err="1" smtClean="0">
                <a:solidFill>
                  <a:schemeClr val="bg1"/>
                </a:solidFill>
                <a:effectLst>
                  <a:outerShdw blurRad="38100" dist="38100" dir="2700000" algn="tl">
                    <a:srgbClr val="000000">
                      <a:alpha val="43137"/>
                    </a:srgbClr>
                  </a:outerShdw>
                </a:effectLst>
                <a:latin typeface="+mn-lt"/>
                <a:cs typeface="+mn-cs"/>
              </a:rPr>
              <a:t>χλμ</a:t>
            </a:r>
            <a:r>
              <a:rPr lang="el-GR" sz="2200" dirty="0" smtClean="0">
                <a:solidFill>
                  <a:schemeClr val="bg1"/>
                </a:solidFill>
                <a:effectLst>
                  <a:outerShdw blurRad="38100" dist="38100" dir="2700000" algn="tl">
                    <a:srgbClr val="000000">
                      <a:alpha val="43137"/>
                    </a:srgbClr>
                  </a:outerShdw>
                </a:effectLst>
                <a:latin typeface="+mn-lt"/>
                <a:cs typeface="+mn-cs"/>
              </a:rPr>
              <a:t>.)</a:t>
            </a:r>
            <a:endParaRPr lang="en-US" sz="2200" dirty="0" smtClean="0">
              <a:solidFill>
                <a:schemeClr val="bg1"/>
              </a:solidFill>
              <a:effectLst>
                <a:outerShdw blurRad="38100" dist="38100" dir="2700000" algn="tl">
                  <a:srgbClr val="000000">
                    <a:alpha val="43137"/>
                  </a:srgbClr>
                </a:outerShdw>
              </a:effectLst>
              <a:latin typeface="+mn-lt"/>
              <a:cs typeface="+mn-cs"/>
            </a:endParaRPr>
          </a:p>
          <a:p>
            <a:pPr lvl="0" algn="just" defTabSz="1631950" eaLnBrk="1" fontAlgn="auto" hangingPunct="1">
              <a:spcBef>
                <a:spcPts val="0"/>
              </a:spcBef>
              <a:spcAft>
                <a:spcPts val="0"/>
              </a:spcAft>
              <a:buFont typeface="Wingdings" pitchFamily="2" charset="2"/>
              <a:buChar char="§"/>
              <a:defRPr/>
            </a:pPr>
            <a:endParaRPr lang="el-GR" sz="2200" dirty="0" smtClean="0">
              <a:solidFill>
                <a:schemeClr val="bg1"/>
              </a:solidFill>
              <a:effectLst>
                <a:outerShdw blurRad="38100" dist="38100" dir="2700000" algn="tl">
                  <a:srgbClr val="000000">
                    <a:alpha val="43137"/>
                  </a:srgbClr>
                </a:outerShdw>
              </a:effectLst>
              <a:latin typeface="+mn-lt"/>
              <a:cs typeface="+mn-cs"/>
            </a:endParaRPr>
          </a:p>
          <a:p>
            <a:pPr lvl="0" algn="just" defTabSz="1631950" eaLnBrk="1" fontAlgn="auto" hangingPunct="1">
              <a:spcBef>
                <a:spcPts val="0"/>
              </a:spcBef>
              <a:spcAft>
                <a:spcPts val="0"/>
              </a:spcAft>
              <a:buFont typeface="Wingdings" pitchFamily="2" charset="2"/>
              <a:buChar char="§"/>
              <a:defRPr/>
            </a:pPr>
            <a:r>
              <a:rPr lang="el-GR" sz="2200" dirty="0" smtClean="0">
                <a:solidFill>
                  <a:schemeClr val="bg1"/>
                </a:solidFill>
                <a:effectLst>
                  <a:outerShdw blurRad="38100" dist="38100" dir="2700000" algn="tl">
                    <a:srgbClr val="000000">
                      <a:alpha val="43137"/>
                    </a:srgbClr>
                  </a:outerShdw>
                </a:effectLst>
                <a:latin typeface="+mn-lt"/>
                <a:cs typeface="+mn-cs"/>
              </a:rPr>
              <a:t> Την </a:t>
            </a:r>
            <a:r>
              <a:rPr lang="el-GR" sz="2200" b="1" dirty="0" smtClean="0">
                <a:solidFill>
                  <a:schemeClr val="bg1"/>
                </a:solidFill>
                <a:effectLst>
                  <a:outerShdw blurRad="38100" dist="38100" dir="2700000" algn="tl">
                    <a:srgbClr val="000000">
                      <a:alpha val="43137"/>
                    </a:srgbClr>
                  </a:outerShdw>
                </a:effectLst>
                <a:latin typeface="+mn-lt"/>
                <a:cs typeface="+mn-cs"/>
              </a:rPr>
              <a:t>01</a:t>
            </a:r>
            <a:r>
              <a:rPr kumimoji="0" lang="el-GR"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.04.2021</a:t>
            </a:r>
            <a:r>
              <a:rPr kumimoji="0" lang="el-GR" sz="2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l-GR" sz="220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αναμένονται οι οικονομικές προσφορές</a:t>
            </a:r>
            <a:r>
              <a:rPr kumimoji="0" lang="el-GR" sz="2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a:t>
            </a:r>
          </a:p>
          <a:p>
            <a:pPr lvl="0" algn="just" defTabSz="1631950" eaLnBrk="1" fontAlgn="auto" hangingPunct="1">
              <a:spcBef>
                <a:spcPts val="0"/>
              </a:spcBef>
              <a:spcAft>
                <a:spcPts val="0"/>
              </a:spcAft>
              <a:buFont typeface="Wingdings" pitchFamily="2" charset="2"/>
              <a:buChar char="§"/>
              <a:defRPr/>
            </a:pPr>
            <a:endParaRPr lang="el-GR" sz="2200" b="1" dirty="0" smtClean="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0" y="0"/>
            <a:ext cx="18288000" cy="10287000"/>
          </a:xfrm>
          <a:prstGeom prst="rect">
            <a:avLst/>
          </a:prstGeom>
          <a:solidFill>
            <a:schemeClr val="tx1">
              <a:lumMod val="50000"/>
              <a:lumOff val="50000"/>
            </a:schemeClr>
          </a:solidFill>
          <a:ln w="9525">
            <a:noFill/>
            <a:miter lim="800000"/>
            <a:headEnd/>
            <a:tailEnd/>
          </a:ln>
        </p:spPr>
        <p:txBody>
          <a:bodyPr/>
          <a:lstStyle/>
          <a:p>
            <a:pPr algn="ctr" eaLnBrk="1" fontAlgn="auto" hangingPunct="1">
              <a:lnSpc>
                <a:spcPts val="4449"/>
              </a:lnSpc>
              <a:spcAft>
                <a:spcPts val="0"/>
              </a:spcAft>
              <a:defRPr/>
            </a:pPr>
            <a:endParaRPr lang="en-US" sz="4400" b="1" dirty="0">
              <a:solidFill>
                <a:schemeClr val="accent2">
                  <a:lumMod val="60000"/>
                  <a:lumOff val="40000"/>
                </a:schemeClr>
              </a:solidFill>
              <a:effectLst>
                <a:outerShdw blurRad="38100" dist="38100" dir="2700000" algn="tl">
                  <a:srgbClr val="000000">
                    <a:alpha val="43137"/>
                  </a:srgbClr>
                </a:outerShdw>
              </a:effectLst>
              <a:cs typeface="Arial" panose="020B0604020202020204" pitchFamily="34" charset="0"/>
            </a:endParaRPr>
          </a:p>
        </p:txBody>
      </p:sp>
      <p:sp>
        <p:nvSpPr>
          <p:cNvPr id="2052" name="TextBox 4"/>
          <p:cNvSpPr txBox="1">
            <a:spLocks noChangeArrowheads="1"/>
          </p:cNvSpPr>
          <p:nvPr/>
        </p:nvSpPr>
        <p:spPr bwMode="auto">
          <a:xfrm>
            <a:off x="0" y="1485900"/>
            <a:ext cx="18288000" cy="2031325"/>
          </a:xfrm>
          <a:prstGeom prst="rect">
            <a:avLst/>
          </a:prstGeom>
          <a:noFill/>
          <a:ln w="9525">
            <a:noFill/>
            <a:miter lim="800000"/>
            <a:headEnd/>
            <a:tailEnd/>
          </a:ln>
        </p:spPr>
        <p:txBody>
          <a:bodyPr wrap="square" lIns="0" tIns="0" rIns="0" bIns="0">
            <a:spAutoFit/>
          </a:bodyPr>
          <a:lstStyle/>
          <a:p>
            <a:pPr algn="ctr" eaLnBrk="1" hangingPunct="1"/>
            <a:r>
              <a:rPr lang="el-GR" altLang="el-GR" sz="4400" b="1" dirty="0">
                <a:solidFill>
                  <a:srgbClr val="F4F4F4"/>
                </a:solidFill>
                <a:latin typeface="Calibri" pitchFamily="34" charset="0"/>
              </a:rPr>
              <a:t>4. Λοιπές </a:t>
            </a:r>
            <a:r>
              <a:rPr lang="el-GR" altLang="el-GR" sz="4400" b="1" dirty="0" smtClean="0">
                <a:solidFill>
                  <a:srgbClr val="F4F4F4"/>
                </a:solidFill>
                <a:latin typeface="Calibri" pitchFamily="34" charset="0"/>
              </a:rPr>
              <a:t>παρεμβάσεις</a:t>
            </a:r>
          </a:p>
          <a:p>
            <a:pPr algn="ctr" eaLnBrk="1" hangingPunct="1"/>
            <a:r>
              <a:rPr lang="el-GR" altLang="el-GR" sz="4400" b="1" dirty="0" smtClean="0">
                <a:solidFill>
                  <a:srgbClr val="F4F4F4"/>
                </a:solidFill>
                <a:latin typeface="Calibri" pitchFamily="34" charset="0"/>
              </a:rPr>
              <a:t>-</a:t>
            </a:r>
          </a:p>
          <a:p>
            <a:pPr algn="ctr" eaLnBrk="1" hangingPunct="1"/>
            <a:r>
              <a:rPr lang="el-GR" altLang="el-GR" sz="4400" b="1" dirty="0" smtClean="0">
                <a:solidFill>
                  <a:srgbClr val="F4F4F4"/>
                </a:solidFill>
                <a:latin typeface="Calibri" pitchFamily="34" charset="0"/>
              </a:rPr>
              <a:t>Δίκαιη Αναπτυξιακή Μετάβαση</a:t>
            </a:r>
            <a:endParaRPr lang="en-US" altLang="el-GR" sz="4400" b="1" dirty="0">
              <a:solidFill>
                <a:srgbClr val="F4F4F4"/>
              </a:solidFill>
              <a:latin typeface="Calibri" pitchFamily="34" charset="0"/>
            </a:endParaRPr>
          </a:p>
        </p:txBody>
      </p:sp>
      <p:sp>
        <p:nvSpPr>
          <p:cNvPr id="9" name="Freeform 6"/>
          <p:cNvSpPr>
            <a:spLocks/>
          </p:cNvSpPr>
          <p:nvPr/>
        </p:nvSpPr>
        <p:spPr bwMode="auto">
          <a:xfrm>
            <a:off x="0" y="8648700"/>
            <a:ext cx="18288000" cy="1638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chemeClr val="bg1"/>
          </a:solidFill>
          <a:ln w="9525">
            <a:noFill/>
            <a:round/>
            <a:headEnd/>
            <a:tailEnd/>
          </a:ln>
        </p:spPr>
        <p:txBody>
          <a:bodyPr/>
          <a:lstStyle/>
          <a:p>
            <a:endParaRPr lang="el-GR"/>
          </a:p>
        </p:txBody>
      </p:sp>
      <p:sp>
        <p:nvSpPr>
          <p:cNvPr id="6" name="TextBox 8"/>
          <p:cNvSpPr txBox="1"/>
          <p:nvPr/>
        </p:nvSpPr>
        <p:spPr>
          <a:xfrm>
            <a:off x="0" y="6896100"/>
            <a:ext cx="18288000" cy="1136401"/>
          </a:xfrm>
          <a:prstGeom prst="rect">
            <a:avLst/>
          </a:prstGeom>
        </p:spPr>
        <p:txBody>
          <a:bodyPr wrap="square" lIns="0" tIns="0" rIns="0" bIns="0">
            <a:spAutoFit/>
          </a:bodyPr>
          <a:lstStyle/>
          <a:p>
            <a:pPr algn="ctr" eaLnBrk="1" fontAlgn="auto" hangingPunct="1">
              <a:lnSpc>
                <a:spcPts val="4449"/>
              </a:lnSpc>
              <a:spcAft>
                <a:spcPts val="0"/>
              </a:spcAft>
              <a:defRPr/>
            </a:pPr>
            <a:r>
              <a:rPr lang="el-GR" sz="4400" b="1" dirty="0">
                <a:solidFill>
                  <a:srgbClr val="FFFF00"/>
                </a:solidFill>
                <a:effectLst>
                  <a:outerShdw blurRad="38100" dist="38100" dir="2700000" algn="tl">
                    <a:srgbClr val="000000">
                      <a:alpha val="43137"/>
                    </a:srgbClr>
                  </a:outerShdw>
                </a:effectLst>
                <a:latin typeface="+mn-lt"/>
                <a:cs typeface="Arial" panose="020B0604020202020204" pitchFamily="34" charset="0"/>
              </a:rPr>
              <a:t>Περιφέρεια </a:t>
            </a:r>
          </a:p>
          <a:p>
            <a:pPr algn="ctr" eaLnBrk="1" fontAlgn="auto" hangingPunct="1">
              <a:lnSpc>
                <a:spcPts val="4449"/>
              </a:lnSpc>
              <a:spcAft>
                <a:spcPts val="0"/>
              </a:spcAft>
              <a:defRPr/>
            </a:pPr>
            <a:r>
              <a:rPr lang="el-GR" sz="4400" b="1" dirty="0">
                <a:solidFill>
                  <a:srgbClr val="FFFF00"/>
                </a:solidFill>
                <a:effectLst>
                  <a:outerShdw blurRad="38100" dist="38100" dir="2700000" algn="tl">
                    <a:srgbClr val="000000">
                      <a:alpha val="43137"/>
                    </a:srgbClr>
                  </a:outerShdw>
                </a:effectLst>
                <a:latin typeface="+mn-lt"/>
                <a:cs typeface="Arial" panose="020B0604020202020204" pitchFamily="34" charset="0"/>
              </a:rPr>
              <a:t>Δυτικής Μακεδονίας </a:t>
            </a:r>
          </a:p>
        </p:txBody>
      </p:sp>
      <p:pic>
        <p:nvPicPr>
          <p:cNvPr id="7"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533400" y="8953500"/>
            <a:ext cx="1104900" cy="1046162"/>
          </a:xfrm>
          <a:prstGeom prst="rect">
            <a:avLst/>
          </a:prstGeom>
          <a:solidFill>
            <a:schemeClr val="bg1"/>
          </a:solid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1024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smtClean="0">
                <a:solidFill>
                  <a:srgbClr val="002060"/>
                </a:solidFill>
                <a:latin typeface="Calibri" pitchFamily="34" charset="0"/>
              </a:rPr>
              <a:t>Δίκαιη αναπτυξιακή μετάβαση της Δυτικής Μακεδονίας</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529" name="Rectangle 1"/>
          <p:cNvSpPr>
            <a:spLocks noChangeArrowheads="1"/>
          </p:cNvSpPr>
          <p:nvPr/>
        </p:nvSpPr>
        <p:spPr bwMode="auto">
          <a:xfrm>
            <a:off x="1524000" y="5072986"/>
            <a:ext cx="15240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buAutoNum type="arabicParenR"/>
            </a:pPr>
            <a:endParaRPr lang="el-GR" sz="2000" dirty="0" smtClean="0">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a:ln>
                <a:noFill/>
              </a:ln>
              <a:solidFill>
                <a:schemeClr val="tx1"/>
              </a:solidFill>
              <a:effectLst/>
              <a:latin typeface="Arial" pitchFamily="34" charset="0"/>
              <a:cs typeface="Arial" pitchFamily="34" charset="0"/>
            </a:endParaRPr>
          </a:p>
        </p:txBody>
      </p:sp>
      <p:sp>
        <p:nvSpPr>
          <p:cNvPr id="8" name="Content Placeholder 8"/>
          <p:cNvSpPr txBox="1">
            <a:spLocks/>
          </p:cNvSpPr>
          <p:nvPr/>
        </p:nvSpPr>
        <p:spPr>
          <a:xfrm>
            <a:off x="1447800" y="2019300"/>
            <a:ext cx="15392400" cy="6629400"/>
          </a:xfrm>
          <a:prstGeom prst="rect">
            <a:avLst/>
          </a:prstGeom>
          <a:solidFill>
            <a:schemeClr val="tx2">
              <a:lumMod val="75000"/>
            </a:schemeClr>
          </a:solidFill>
          <a:ln>
            <a:solidFill>
              <a:schemeClr val="bg1"/>
            </a:solidFill>
          </a:ln>
          <a:scene3d>
            <a:camera prst="orthographicFront"/>
            <a:lightRig rig="threePt" dir="t"/>
          </a:scene3d>
          <a:sp3d>
            <a:bevelT/>
          </a:sp3d>
        </p:spPr>
        <p:txBody>
          <a:bodyPr rtlCol="0">
            <a:noAutofit/>
          </a:bodyPr>
          <a:lstStyle/>
          <a:p>
            <a:pPr algn="just"/>
            <a:r>
              <a:rPr lang="el-GR" sz="2100" dirty="0" smtClean="0">
                <a:solidFill>
                  <a:schemeClr val="bg1"/>
                </a:solidFill>
                <a:effectLst>
                  <a:outerShdw blurRad="38100" dist="38100" dir="2700000" algn="tl">
                    <a:srgbClr val="000000">
                      <a:alpha val="43137"/>
                    </a:srgbClr>
                  </a:outerShdw>
                </a:effectLst>
                <a:latin typeface="+mn-lt"/>
                <a:cs typeface="+mn-cs"/>
              </a:rPr>
              <a:t>Η </a:t>
            </a:r>
            <a:r>
              <a:rPr lang="el-GR" sz="2100" dirty="0" smtClean="0">
                <a:solidFill>
                  <a:schemeClr val="bg1"/>
                </a:solidFill>
                <a:effectLst>
                  <a:outerShdw blurRad="38100" dist="38100" dir="2700000" algn="tl">
                    <a:srgbClr val="000000">
                      <a:alpha val="43137"/>
                    </a:srgbClr>
                  </a:outerShdw>
                </a:effectLst>
                <a:latin typeface="+mn-lt"/>
                <a:cs typeface="+mn-cs"/>
              </a:rPr>
              <a:t>Ελληνική </a:t>
            </a:r>
            <a:r>
              <a:rPr lang="el-GR" sz="2100" dirty="0" smtClean="0">
                <a:solidFill>
                  <a:schemeClr val="bg1"/>
                </a:solidFill>
                <a:effectLst>
                  <a:outerShdw blurRad="38100" dist="38100" dir="2700000" algn="tl">
                    <a:srgbClr val="000000">
                      <a:alpha val="43137"/>
                    </a:srgbClr>
                  </a:outerShdw>
                </a:effectLst>
                <a:latin typeface="+mn-lt"/>
                <a:cs typeface="+mn-cs"/>
              </a:rPr>
              <a:t>Κυβέρνηση έχει θέσει έναν φιλόδοξο στόχο για την απεξάρτηση της παραγωγής ηλεκτρικής ενέργειας από την καύση λιγνίτη. Πιο συγκεκριμένα, στο πλαίσιο της Ευρωπαϊκής Πράσινης Συμφωνίας και του Εθνικού Σχεδίου για την Ενέργεια και το Κλίμα, η Κυβέρνηση δεσμεύτηκε για τη διακοπή λειτουργίας όλων των λιγνιτικών μονάδων έως το 2028, με εμπροσθοβαρή, μάλιστα, χαρακτήρα, καθώς η συντριπτική πλειονότητα των εν λόγω μονάδων θα αποσυρθεί έως το 2023.</a:t>
            </a:r>
          </a:p>
          <a:p>
            <a:pPr algn="just"/>
            <a:endParaRPr lang="el-GR" sz="2100" dirty="0" smtClean="0">
              <a:solidFill>
                <a:schemeClr val="bg1"/>
              </a:solidFill>
              <a:effectLst>
                <a:outerShdw blurRad="38100" dist="38100" dir="2700000" algn="tl">
                  <a:srgbClr val="000000">
                    <a:alpha val="43137"/>
                  </a:srgbClr>
                </a:outerShdw>
              </a:effectLst>
              <a:latin typeface="+mn-lt"/>
              <a:cs typeface="+mn-cs"/>
            </a:endParaRPr>
          </a:p>
          <a:p>
            <a:pPr algn="just"/>
            <a:r>
              <a:rPr lang="el-GR" sz="2100" dirty="0" smtClean="0">
                <a:solidFill>
                  <a:schemeClr val="bg1"/>
                </a:solidFill>
                <a:effectLst>
                  <a:outerShdw blurRad="38100" dist="38100" dir="2700000" algn="tl">
                    <a:srgbClr val="000000">
                      <a:alpha val="43137"/>
                    </a:srgbClr>
                  </a:outerShdw>
                </a:effectLst>
                <a:latin typeface="+mn-lt"/>
                <a:cs typeface="+mn-cs"/>
              </a:rPr>
              <a:t>Η δέσμευση αυτή υπηρετεί προτεραιότητες που σχετίζονται με την προστασία του περιβάλλοντος, την προώθηση ανταγωνιστικών μεθόδων παραγωγής ηλεκτρικής ενέργειας και τη διαφοροποίηση των περιοχών εξόρυξης λιγνίτη, δηλαδή της Δυτικής Μακεδονίας και της Μεγαλόπολης</a:t>
            </a:r>
            <a:r>
              <a:rPr lang="el-GR" sz="2100" dirty="0" smtClean="0">
                <a:solidFill>
                  <a:schemeClr val="bg1"/>
                </a:solidFill>
                <a:effectLst>
                  <a:outerShdw blurRad="38100" dist="38100" dir="2700000" algn="tl">
                    <a:srgbClr val="000000">
                      <a:alpha val="43137"/>
                    </a:srgbClr>
                  </a:outerShdw>
                </a:effectLst>
                <a:latin typeface="+mn-lt"/>
                <a:cs typeface="+mn-cs"/>
              </a:rPr>
              <a:t>.</a:t>
            </a:r>
            <a:endParaRPr lang="el-GR" sz="21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100" dirty="0" smtClean="0">
              <a:solidFill>
                <a:schemeClr val="bg1"/>
              </a:solidFill>
              <a:effectLst>
                <a:outerShdw blurRad="38100" dist="38100" dir="2700000" algn="tl">
                  <a:srgbClr val="000000">
                    <a:alpha val="43137"/>
                  </a:srgbClr>
                </a:outerShdw>
              </a:effectLst>
              <a:latin typeface="+mn-lt"/>
              <a:cs typeface="+mn-cs"/>
            </a:endParaRPr>
          </a:p>
          <a:p>
            <a:pPr algn="just"/>
            <a:r>
              <a:rPr lang="el-GR" sz="2100" dirty="0" smtClean="0">
                <a:solidFill>
                  <a:schemeClr val="bg1"/>
                </a:solidFill>
                <a:effectLst>
                  <a:outerShdw blurRad="38100" dist="38100" dir="2700000" algn="tl">
                    <a:srgbClr val="000000">
                      <a:alpha val="43137"/>
                    </a:srgbClr>
                  </a:outerShdw>
                </a:effectLst>
                <a:latin typeface="+mn-lt"/>
                <a:cs typeface="+mn-cs"/>
              </a:rPr>
              <a:t>Για τη διαχείριση αυτού του ζητήματος, </a:t>
            </a:r>
            <a:r>
              <a:rPr lang="el-GR" sz="2100" dirty="0" smtClean="0">
                <a:solidFill>
                  <a:schemeClr val="bg1"/>
                </a:solidFill>
                <a:effectLst>
                  <a:outerShdw blurRad="38100" dist="38100" dir="2700000" algn="tl">
                    <a:srgbClr val="000000">
                      <a:alpha val="43137"/>
                    </a:srgbClr>
                  </a:outerShdw>
                </a:effectLst>
                <a:latin typeface="+mn-lt"/>
                <a:cs typeface="+mn-cs"/>
              </a:rPr>
              <a:t>η Κυβέρνηση κατήρτισε </a:t>
            </a:r>
            <a:r>
              <a:rPr lang="el-GR" sz="2100" dirty="0" smtClean="0">
                <a:solidFill>
                  <a:schemeClr val="bg1"/>
                </a:solidFill>
                <a:effectLst>
                  <a:outerShdw blurRad="38100" dist="38100" dir="2700000" algn="tl">
                    <a:srgbClr val="000000">
                      <a:alpha val="43137"/>
                    </a:srgbClr>
                  </a:outerShdw>
                </a:effectLst>
                <a:latin typeface="+mn-lt"/>
                <a:cs typeface="+mn-cs"/>
              </a:rPr>
              <a:t>και </a:t>
            </a:r>
            <a:r>
              <a:rPr lang="el-GR" sz="2100" dirty="0" smtClean="0">
                <a:solidFill>
                  <a:schemeClr val="bg1"/>
                </a:solidFill>
                <a:effectLst>
                  <a:outerShdw blurRad="38100" dist="38100" dir="2700000" algn="tl">
                    <a:srgbClr val="000000">
                      <a:alpha val="43137"/>
                    </a:srgbClr>
                  </a:outerShdw>
                </a:effectLst>
                <a:latin typeface="+mn-lt"/>
                <a:cs typeface="+mn-cs"/>
              </a:rPr>
              <a:t>υιοθέτησε, </a:t>
            </a:r>
            <a:r>
              <a:rPr lang="el-GR" sz="2100" dirty="0" smtClean="0">
                <a:solidFill>
                  <a:schemeClr val="bg1"/>
                </a:solidFill>
                <a:effectLst>
                  <a:outerShdw blurRad="38100" dist="38100" dir="2700000" algn="tl">
                    <a:srgbClr val="000000">
                      <a:alpha val="43137"/>
                    </a:srgbClr>
                  </a:outerShdw>
                </a:effectLst>
                <a:latin typeface="+mn-lt"/>
                <a:cs typeface="+mn-cs"/>
              </a:rPr>
              <a:t>για πρώτη φορά, ένα ολοκληρωμένο στρατηγικό σχέδιο - το Σχέδιο Δίκαιης Αναπτυξιακής Μετάβασης (ΣΔΑΜ) - και προετοιμάζει </a:t>
            </a:r>
            <a:r>
              <a:rPr lang="el-GR" sz="2100" dirty="0" smtClean="0">
                <a:solidFill>
                  <a:schemeClr val="bg1"/>
                </a:solidFill>
                <a:effectLst>
                  <a:outerShdw blurRad="38100" dist="38100" dir="2700000" algn="tl">
                    <a:srgbClr val="000000">
                      <a:alpha val="43137"/>
                    </a:srgbClr>
                  </a:outerShdw>
                </a:effectLst>
                <a:latin typeface="+mn-lt"/>
                <a:cs typeface="+mn-cs"/>
              </a:rPr>
              <a:t>μείγμα </a:t>
            </a:r>
            <a:r>
              <a:rPr lang="el-GR" sz="2100" dirty="0" smtClean="0">
                <a:solidFill>
                  <a:schemeClr val="bg1"/>
                </a:solidFill>
                <a:effectLst>
                  <a:outerShdw blurRad="38100" dist="38100" dir="2700000" algn="tl">
                    <a:srgbClr val="000000">
                      <a:alpha val="43137"/>
                    </a:srgbClr>
                  </a:outerShdw>
                </a:effectLst>
                <a:latin typeface="+mn-lt"/>
                <a:cs typeface="+mn-cs"/>
              </a:rPr>
              <a:t>κατάλληλων παρεμβάσεων και μέτρων οικονομικής </a:t>
            </a:r>
            <a:r>
              <a:rPr lang="el-GR" sz="2100" dirty="0" smtClean="0">
                <a:solidFill>
                  <a:schemeClr val="bg1"/>
                </a:solidFill>
                <a:effectLst>
                  <a:outerShdw blurRad="38100" dist="38100" dir="2700000" algn="tl">
                    <a:srgbClr val="000000">
                      <a:alpha val="43137"/>
                    </a:srgbClr>
                  </a:outerShdw>
                </a:effectLst>
                <a:latin typeface="+mn-lt"/>
                <a:cs typeface="+mn-cs"/>
              </a:rPr>
              <a:t>διαφοροποίησης, </a:t>
            </a:r>
            <a:r>
              <a:rPr lang="el-GR" sz="2100" dirty="0" smtClean="0">
                <a:solidFill>
                  <a:schemeClr val="bg1"/>
                </a:solidFill>
                <a:effectLst>
                  <a:outerShdw blurRad="38100" dist="38100" dir="2700000" algn="tl">
                    <a:srgbClr val="000000">
                      <a:alpha val="43137"/>
                    </a:srgbClr>
                  </a:outerShdw>
                </a:effectLst>
                <a:latin typeface="+mn-lt"/>
                <a:cs typeface="+mn-cs"/>
              </a:rPr>
              <a:t>με κύρια προτεραιότητα την εξασφάλιση της οικονομικά και κοινωνικά δίκαιης μετάβασης των περιοχών αυτών. </a:t>
            </a:r>
          </a:p>
          <a:p>
            <a:pPr algn="just"/>
            <a:endParaRPr lang="el-GR" sz="2100" dirty="0" smtClean="0">
              <a:solidFill>
                <a:schemeClr val="bg1"/>
              </a:solidFill>
              <a:effectLst>
                <a:outerShdw blurRad="38100" dist="38100" dir="2700000" algn="tl">
                  <a:srgbClr val="000000">
                    <a:alpha val="43137"/>
                  </a:srgbClr>
                </a:outerShdw>
              </a:effectLst>
              <a:latin typeface="+mn-lt"/>
              <a:cs typeface="+mn-cs"/>
            </a:endParaRPr>
          </a:p>
          <a:p>
            <a:pPr algn="just"/>
            <a:r>
              <a:rPr lang="el-GR" sz="2100" dirty="0" smtClean="0">
                <a:solidFill>
                  <a:schemeClr val="bg1"/>
                </a:solidFill>
                <a:effectLst>
                  <a:outerShdw blurRad="38100" dist="38100" dir="2700000" algn="tl">
                    <a:srgbClr val="000000">
                      <a:alpha val="43137"/>
                    </a:srgbClr>
                  </a:outerShdw>
                </a:effectLst>
                <a:latin typeface="+mn-lt"/>
                <a:cs typeface="+mn-cs"/>
              </a:rPr>
              <a:t>Το Σχέδιο Δίκαιης Αναπτυξιακής Μετάβασης εδράζεται σε 5 πυλώνες: </a:t>
            </a:r>
          </a:p>
          <a:p>
            <a:pPr marL="914400" lvl="1" indent="-457200" algn="just">
              <a:buAutoNum type="arabicParenR"/>
            </a:pPr>
            <a:r>
              <a:rPr lang="el-GR" sz="2100" b="1" dirty="0" smtClean="0">
                <a:solidFill>
                  <a:srgbClr val="FFFF00"/>
                </a:solidFill>
                <a:effectLst>
                  <a:outerShdw blurRad="38100" dist="38100" dir="2700000" algn="tl">
                    <a:srgbClr val="000000">
                      <a:alpha val="43137"/>
                    </a:srgbClr>
                  </a:outerShdw>
                </a:effectLst>
                <a:latin typeface="+mn-lt"/>
                <a:cs typeface="+mn-cs"/>
              </a:rPr>
              <a:t>Καθαρή Ενέργεια,</a:t>
            </a:r>
          </a:p>
          <a:p>
            <a:pPr marL="914400" lvl="1" indent="-457200" algn="just">
              <a:buAutoNum type="arabicParenR"/>
            </a:pPr>
            <a:r>
              <a:rPr lang="el-GR" sz="2100" b="1" dirty="0" smtClean="0">
                <a:solidFill>
                  <a:srgbClr val="FFFF00"/>
                </a:solidFill>
                <a:effectLst>
                  <a:outerShdw blurRad="38100" dist="38100" dir="2700000" algn="tl">
                    <a:srgbClr val="000000">
                      <a:alpha val="43137"/>
                    </a:srgbClr>
                  </a:outerShdw>
                </a:effectLst>
                <a:latin typeface="+mn-lt"/>
                <a:cs typeface="+mn-cs"/>
              </a:rPr>
              <a:t>Έξυπνη Αγροτική Παραγωγή, </a:t>
            </a:r>
          </a:p>
          <a:p>
            <a:pPr marL="914400" lvl="1" indent="-457200" algn="just">
              <a:buAutoNum type="arabicParenR"/>
            </a:pPr>
            <a:r>
              <a:rPr lang="el-GR" sz="2100" b="1" dirty="0" smtClean="0">
                <a:solidFill>
                  <a:srgbClr val="FFFF00"/>
                </a:solidFill>
                <a:effectLst>
                  <a:outerShdw blurRad="38100" dist="38100" dir="2700000" algn="tl">
                    <a:srgbClr val="000000">
                      <a:alpha val="43137"/>
                    </a:srgbClr>
                  </a:outerShdw>
                </a:effectLst>
                <a:latin typeface="+mn-lt"/>
                <a:cs typeface="+mn-cs"/>
              </a:rPr>
              <a:t>Βιώσιμο Τουρισμό,</a:t>
            </a:r>
          </a:p>
          <a:p>
            <a:pPr marL="914400" lvl="1" indent="-457200" algn="just">
              <a:buAutoNum type="arabicParenR"/>
            </a:pPr>
            <a:r>
              <a:rPr lang="el-GR" sz="2100" b="1" dirty="0" smtClean="0">
                <a:solidFill>
                  <a:srgbClr val="FFFF00"/>
                </a:solidFill>
                <a:effectLst>
                  <a:outerShdw blurRad="38100" dist="38100" dir="2700000" algn="tl">
                    <a:srgbClr val="000000">
                      <a:alpha val="43137"/>
                    </a:srgbClr>
                  </a:outerShdw>
                </a:effectLst>
                <a:latin typeface="+mn-lt"/>
                <a:cs typeface="+mn-cs"/>
              </a:rPr>
              <a:t>Βιοτεχνία, </a:t>
            </a:r>
            <a:r>
              <a:rPr lang="el-GR" sz="2100" b="1" dirty="0" smtClean="0">
                <a:solidFill>
                  <a:srgbClr val="FFFF00"/>
                </a:solidFill>
                <a:effectLst>
                  <a:outerShdw blurRad="38100" dist="38100" dir="2700000" algn="tl">
                    <a:srgbClr val="000000">
                      <a:alpha val="43137"/>
                    </a:srgbClr>
                  </a:outerShdw>
                </a:effectLst>
                <a:latin typeface="+mn-lt"/>
                <a:cs typeface="+mn-cs"/>
              </a:rPr>
              <a:t>Βιομηχανία </a:t>
            </a:r>
            <a:r>
              <a:rPr lang="el-GR" sz="2100" b="1" dirty="0" smtClean="0">
                <a:solidFill>
                  <a:srgbClr val="FFFF00"/>
                </a:solidFill>
                <a:effectLst>
                  <a:outerShdw blurRad="38100" dist="38100" dir="2700000" algn="tl">
                    <a:srgbClr val="000000">
                      <a:alpha val="43137"/>
                    </a:srgbClr>
                  </a:outerShdw>
                </a:effectLst>
                <a:latin typeface="+mn-lt"/>
                <a:cs typeface="+mn-cs"/>
              </a:rPr>
              <a:t>και </a:t>
            </a:r>
            <a:r>
              <a:rPr lang="el-GR" sz="2100" b="1" dirty="0" smtClean="0">
                <a:solidFill>
                  <a:srgbClr val="FFFF00"/>
                </a:solidFill>
                <a:effectLst>
                  <a:outerShdw blurRad="38100" dist="38100" dir="2700000" algn="tl">
                    <a:srgbClr val="000000">
                      <a:alpha val="43137"/>
                    </a:srgbClr>
                  </a:outerShdw>
                </a:effectLst>
                <a:latin typeface="+mn-lt"/>
                <a:cs typeface="+mn-cs"/>
              </a:rPr>
              <a:t>Εμπόριο </a:t>
            </a:r>
            <a:r>
              <a:rPr lang="el-GR" sz="2100" b="1" dirty="0" smtClean="0">
                <a:solidFill>
                  <a:srgbClr val="FFFF00"/>
                </a:solidFill>
                <a:effectLst>
                  <a:outerShdw blurRad="38100" dist="38100" dir="2700000" algn="tl">
                    <a:srgbClr val="000000">
                      <a:alpha val="43137"/>
                    </a:srgbClr>
                  </a:outerShdw>
                </a:effectLst>
                <a:latin typeface="+mn-lt"/>
                <a:cs typeface="+mn-cs"/>
              </a:rPr>
              <a:t>και </a:t>
            </a:r>
          </a:p>
          <a:p>
            <a:pPr marL="914400" lvl="1" indent="-457200" algn="just">
              <a:buAutoNum type="arabicParenR"/>
            </a:pPr>
            <a:r>
              <a:rPr lang="el-GR" sz="2100" b="1" dirty="0" smtClean="0">
                <a:solidFill>
                  <a:srgbClr val="FFFF00"/>
                </a:solidFill>
                <a:effectLst>
                  <a:outerShdw blurRad="38100" dist="38100" dir="2700000" algn="tl">
                    <a:srgbClr val="000000">
                      <a:alpha val="43137"/>
                    </a:srgbClr>
                  </a:outerShdw>
                </a:effectLst>
                <a:latin typeface="+mn-lt"/>
                <a:cs typeface="+mn-cs"/>
              </a:rPr>
              <a:t>Τεχνολογία και εκπαίδευση</a:t>
            </a: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r>
              <a:rPr lang="el-GR" sz="2200" dirty="0" smtClean="0">
                <a:solidFill>
                  <a:schemeClr val="bg1"/>
                </a:solidFill>
                <a:effectLst>
                  <a:outerShdw blurRad="38100" dist="38100" dir="2700000" algn="tl">
                    <a:srgbClr val="000000">
                      <a:alpha val="43137"/>
                    </a:srgbClr>
                  </a:outerShdw>
                </a:effectLst>
                <a:latin typeface="+mn-lt"/>
                <a:cs typeface="+mn-cs"/>
              </a:rPr>
              <a:t/>
            </a:r>
            <a:br>
              <a:rPr lang="el-GR" sz="2200" dirty="0" smtClean="0">
                <a:solidFill>
                  <a:schemeClr val="bg1"/>
                </a:solidFill>
                <a:effectLst>
                  <a:outerShdw blurRad="38100" dist="38100" dir="2700000" algn="tl">
                    <a:srgbClr val="000000">
                      <a:alpha val="43137"/>
                    </a:srgbClr>
                  </a:outerShdw>
                </a:effectLst>
                <a:latin typeface="+mn-lt"/>
                <a:cs typeface="+mn-cs"/>
              </a:rPr>
            </a:br>
            <a:r>
              <a:rPr lang="el-GR" sz="2200" dirty="0" smtClean="0">
                <a:solidFill>
                  <a:schemeClr val="bg1"/>
                </a:solidFill>
                <a:effectLst>
                  <a:outerShdw blurRad="38100" dist="38100" dir="2700000" algn="tl">
                    <a:srgbClr val="000000">
                      <a:alpha val="43137"/>
                    </a:srgbClr>
                  </a:outerShdw>
                </a:effectLst>
                <a:latin typeface="+mn-lt"/>
                <a:cs typeface="+mn-cs"/>
              </a:rPr>
              <a:t/>
            </a:r>
            <a:br>
              <a:rPr lang="el-GR" sz="2200" dirty="0" smtClean="0">
                <a:solidFill>
                  <a:schemeClr val="bg1"/>
                </a:solidFill>
                <a:effectLst>
                  <a:outerShdw blurRad="38100" dist="38100" dir="2700000" algn="tl">
                    <a:srgbClr val="000000">
                      <a:alpha val="43137"/>
                    </a:srgbClr>
                  </a:outerShdw>
                </a:effectLst>
                <a:latin typeface="+mn-lt"/>
                <a:cs typeface="+mn-cs"/>
              </a:rPr>
            </a:br>
            <a:endParaRPr lang="el-GR" sz="2200"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1024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smtClean="0">
                <a:solidFill>
                  <a:srgbClr val="002060"/>
                </a:solidFill>
                <a:latin typeface="Calibri" pitchFamily="34" charset="0"/>
              </a:rPr>
              <a:t>Δίκαιη αναπτυξιακή μετάβαση της Δυτικής Μακεδονίας</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cstate="print"/>
          <a:srcRect/>
          <a:stretch>
            <a:fillRect/>
          </a:stretch>
        </p:blipFill>
        <p:spPr bwMode="auto">
          <a:xfrm>
            <a:off x="3124200" y="2095500"/>
            <a:ext cx="11887200" cy="644663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1024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smtClean="0">
                <a:solidFill>
                  <a:srgbClr val="002060"/>
                </a:solidFill>
                <a:latin typeface="Calibri" pitchFamily="34" charset="0"/>
              </a:rPr>
              <a:t>Οφέλη</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Content Placeholder 8"/>
          <p:cNvSpPr txBox="1">
            <a:spLocks/>
          </p:cNvSpPr>
          <p:nvPr/>
        </p:nvSpPr>
        <p:spPr>
          <a:xfrm>
            <a:off x="1447800" y="1943100"/>
            <a:ext cx="15392400" cy="6629400"/>
          </a:xfrm>
          <a:prstGeom prst="rect">
            <a:avLst/>
          </a:prstGeom>
          <a:solidFill>
            <a:schemeClr val="tx2">
              <a:lumMod val="75000"/>
            </a:schemeClr>
          </a:solidFill>
          <a:ln>
            <a:solidFill>
              <a:schemeClr val="bg1"/>
            </a:solidFill>
          </a:ln>
          <a:scene3d>
            <a:camera prst="orthographicFront"/>
            <a:lightRig rig="threePt" dir="t"/>
          </a:scene3d>
          <a:sp3d>
            <a:bevelT/>
          </a:sp3d>
        </p:spPr>
        <p:txBody>
          <a:bodyPr rtlCol="0">
            <a:noAutofit/>
          </a:bodyPr>
          <a:lstStyle/>
          <a:p>
            <a:pPr algn="just"/>
            <a:r>
              <a:rPr lang="el-GR" sz="2100" dirty="0" smtClean="0">
                <a:solidFill>
                  <a:schemeClr val="bg1"/>
                </a:solidFill>
                <a:effectLst>
                  <a:outerShdw blurRad="38100" dist="38100" dir="2700000" algn="tl">
                    <a:srgbClr val="000000">
                      <a:alpha val="43137"/>
                    </a:srgbClr>
                  </a:outerShdw>
                </a:effectLst>
                <a:latin typeface="+mn-lt"/>
                <a:cs typeface="+mn-cs"/>
              </a:rPr>
              <a:t>Τα οφέλη της δίκαιης αναπτυξιακής μετάβασης για </a:t>
            </a:r>
            <a:r>
              <a:rPr lang="el-GR" sz="2100" dirty="0" smtClean="0">
                <a:solidFill>
                  <a:schemeClr val="bg1"/>
                </a:solidFill>
                <a:effectLst>
                  <a:outerShdw blurRad="38100" dist="38100" dir="2700000" algn="tl">
                    <a:srgbClr val="000000">
                      <a:alpha val="43137"/>
                    </a:srgbClr>
                  </a:outerShdw>
                </a:effectLst>
                <a:latin typeface="+mn-lt"/>
                <a:cs typeface="+mn-cs"/>
              </a:rPr>
              <a:t>την περιοχή της </a:t>
            </a:r>
            <a:r>
              <a:rPr lang="el-GR" sz="2100" dirty="0" smtClean="0">
                <a:solidFill>
                  <a:schemeClr val="bg1"/>
                </a:solidFill>
                <a:effectLst>
                  <a:outerShdw blurRad="38100" dist="38100" dir="2700000" algn="tl">
                    <a:srgbClr val="000000">
                      <a:alpha val="43137"/>
                    </a:srgbClr>
                  </a:outerShdw>
                </a:effectLst>
                <a:latin typeface="+mn-lt"/>
                <a:cs typeface="+mn-cs"/>
              </a:rPr>
              <a:t>Δυτικής Μακεδονίας είναι πολλαπλά και αφορούν τόσο </a:t>
            </a:r>
            <a:r>
              <a:rPr lang="el-GR" sz="2100" dirty="0" smtClean="0">
                <a:solidFill>
                  <a:schemeClr val="bg1"/>
                </a:solidFill>
                <a:effectLst>
                  <a:outerShdw blurRad="38100" dist="38100" dir="2700000" algn="tl">
                    <a:srgbClr val="000000">
                      <a:alpha val="43137"/>
                    </a:srgbClr>
                  </a:outerShdw>
                </a:effectLst>
                <a:latin typeface="+mn-lt"/>
                <a:cs typeface="+mn-cs"/>
              </a:rPr>
              <a:t>την </a:t>
            </a:r>
            <a:r>
              <a:rPr lang="el-GR" sz="2100" dirty="0" smtClean="0">
                <a:solidFill>
                  <a:schemeClr val="bg1"/>
                </a:solidFill>
                <a:effectLst>
                  <a:outerShdw blurRad="38100" dist="38100" dir="2700000" algn="tl">
                    <a:srgbClr val="000000">
                      <a:alpha val="43137"/>
                    </a:srgbClr>
                  </a:outerShdw>
                </a:effectLst>
                <a:latin typeface="+mn-lt"/>
                <a:cs typeface="+mn-cs"/>
              </a:rPr>
              <a:t>τοπική κοινωνία και οικονομία, όσο και το περιβάλλον, καθώς η διαδικασία μετάβασης στη νέα εποχή</a:t>
            </a:r>
            <a:r>
              <a:rPr lang="en-US" sz="2100" dirty="0" smtClean="0">
                <a:solidFill>
                  <a:schemeClr val="bg1"/>
                </a:solidFill>
                <a:effectLst>
                  <a:outerShdw blurRad="38100" dist="38100" dir="2700000" algn="tl">
                    <a:srgbClr val="000000">
                      <a:alpha val="43137"/>
                    </a:srgbClr>
                  </a:outerShdw>
                </a:effectLst>
                <a:latin typeface="+mn-lt"/>
                <a:cs typeface="+mn-cs"/>
              </a:rPr>
              <a:t>:</a:t>
            </a:r>
            <a:endParaRPr lang="el-GR" sz="2100" dirty="0" smtClean="0">
              <a:solidFill>
                <a:schemeClr val="bg1"/>
              </a:solidFill>
              <a:effectLst>
                <a:outerShdw blurRad="38100" dist="38100" dir="2700000" algn="tl">
                  <a:srgbClr val="000000">
                    <a:alpha val="43137"/>
                  </a:srgbClr>
                </a:outerShdw>
              </a:effectLst>
              <a:latin typeface="+mn-lt"/>
              <a:cs typeface="+mn-cs"/>
            </a:endParaRPr>
          </a:p>
          <a:p>
            <a:pPr algn="just"/>
            <a:endParaRPr lang="en-US" sz="2100" dirty="0" smtClean="0">
              <a:solidFill>
                <a:schemeClr val="bg1"/>
              </a:solidFill>
              <a:effectLst>
                <a:outerShdw blurRad="38100" dist="38100" dir="2700000" algn="tl">
                  <a:srgbClr val="000000">
                    <a:alpha val="43137"/>
                  </a:srgbClr>
                </a:outerShdw>
              </a:effectLst>
              <a:latin typeface="+mn-lt"/>
              <a:cs typeface="+mn-cs"/>
            </a:endParaRPr>
          </a:p>
          <a:p>
            <a:pPr algn="just">
              <a:buFont typeface="Wingdings" pitchFamily="2" charset="2"/>
              <a:buChar char="Ø"/>
            </a:pPr>
            <a:r>
              <a:rPr lang="el-GR" sz="2100" b="1" dirty="0" smtClean="0">
                <a:solidFill>
                  <a:srgbClr val="FFFF00"/>
                </a:solidFill>
                <a:effectLst>
                  <a:outerShdw blurRad="38100" dist="38100" dir="2700000" algn="tl">
                    <a:srgbClr val="000000">
                      <a:alpha val="43137"/>
                    </a:srgbClr>
                  </a:outerShdw>
                </a:effectLst>
                <a:latin typeface="+mn-lt"/>
                <a:cs typeface="+mn-cs"/>
              </a:rPr>
              <a:t> </a:t>
            </a:r>
            <a:r>
              <a:rPr lang="el-GR" sz="2100" b="1" dirty="0" smtClean="0">
                <a:solidFill>
                  <a:srgbClr val="FFFF00"/>
                </a:solidFill>
                <a:effectLst>
                  <a:outerShdw blurRad="38100" dist="38100" dir="2700000" algn="tl">
                    <a:srgbClr val="000000">
                      <a:alpha val="43137"/>
                    </a:srgbClr>
                  </a:outerShdw>
                </a:effectLst>
                <a:latin typeface="+mn-lt"/>
                <a:cs typeface="+mn-cs"/>
              </a:rPr>
              <a:t>Θα έχει αναπτυξιακό πρόσημο, προσθέτοντας  χιλιάδες νέες θέσεις εργασίας στην περιοχή</a:t>
            </a:r>
            <a:r>
              <a:rPr lang="el-GR" sz="2100" b="1" dirty="0" smtClean="0">
                <a:solidFill>
                  <a:srgbClr val="FFFF00"/>
                </a:solidFill>
                <a:effectLst>
                  <a:outerShdw blurRad="38100" dist="38100" dir="2700000" algn="tl">
                    <a:srgbClr val="000000">
                      <a:alpha val="43137"/>
                    </a:srgbClr>
                  </a:outerShdw>
                </a:effectLst>
                <a:latin typeface="+mn-lt"/>
                <a:cs typeface="+mn-cs"/>
              </a:rPr>
              <a:t>.</a:t>
            </a:r>
          </a:p>
          <a:p>
            <a:pPr algn="just">
              <a:buFontTx/>
              <a:buChar char="-"/>
            </a:pPr>
            <a:r>
              <a:rPr lang="el-GR" sz="2100" dirty="0" smtClean="0">
                <a:solidFill>
                  <a:schemeClr val="bg1"/>
                </a:solidFill>
                <a:effectLst>
                  <a:outerShdw blurRad="38100" dist="38100" dir="2700000" algn="tl">
                    <a:srgbClr val="000000">
                      <a:alpha val="43137"/>
                    </a:srgbClr>
                  </a:outerShdw>
                </a:effectLst>
                <a:latin typeface="+mn-lt"/>
                <a:cs typeface="+mn-cs"/>
              </a:rPr>
              <a:t>Εκτιμάται ότι θα δημιουργηθούν 8.000 θέσεις εργασίας υπερκαλύπτοντας τις απώλειες κατά τουλάχιστον 1.400 θέσεις.</a:t>
            </a:r>
          </a:p>
          <a:p>
            <a:pPr algn="just">
              <a:buFontTx/>
              <a:buChar char="-"/>
            </a:pPr>
            <a:endParaRPr lang="el-GR" sz="2100" b="1" dirty="0" smtClean="0">
              <a:solidFill>
                <a:srgbClr val="FFFF00"/>
              </a:solidFill>
              <a:effectLst>
                <a:outerShdw blurRad="38100" dist="38100" dir="2700000" algn="tl">
                  <a:srgbClr val="000000">
                    <a:alpha val="43137"/>
                  </a:srgbClr>
                </a:outerShdw>
              </a:effectLst>
              <a:latin typeface="+mn-lt"/>
              <a:cs typeface="+mn-cs"/>
            </a:endParaRPr>
          </a:p>
          <a:p>
            <a:pPr algn="just">
              <a:buFont typeface="Wingdings" pitchFamily="2" charset="2"/>
              <a:buChar char="Ø"/>
            </a:pPr>
            <a:r>
              <a:rPr lang="el-GR" sz="2100" b="1" dirty="0" smtClean="0">
                <a:solidFill>
                  <a:srgbClr val="FFFF00"/>
                </a:solidFill>
                <a:effectLst>
                  <a:outerShdw blurRad="38100" dist="38100" dir="2700000" algn="tl">
                    <a:srgbClr val="000000">
                      <a:alpha val="43137"/>
                    </a:srgbClr>
                  </a:outerShdw>
                </a:effectLst>
                <a:latin typeface="+mn-lt"/>
                <a:cs typeface="+mn-cs"/>
              </a:rPr>
              <a:t> Θα προωθεί την προστασία του περιβάλλοντος. </a:t>
            </a:r>
          </a:p>
          <a:p>
            <a:pPr algn="just"/>
            <a:r>
              <a:rPr lang="en-US" sz="2100" dirty="0" smtClean="0">
                <a:solidFill>
                  <a:schemeClr val="bg1"/>
                </a:solidFill>
                <a:effectLst>
                  <a:outerShdw blurRad="38100" dist="38100" dir="2700000" algn="tl">
                    <a:srgbClr val="000000">
                      <a:alpha val="43137"/>
                    </a:srgbClr>
                  </a:outerShdw>
                </a:effectLst>
                <a:latin typeface="+mn-lt"/>
                <a:cs typeface="+mn-cs"/>
              </a:rPr>
              <a:t>- </a:t>
            </a:r>
            <a:r>
              <a:rPr lang="el-GR" sz="2100" dirty="0" smtClean="0">
                <a:solidFill>
                  <a:schemeClr val="bg1"/>
                </a:solidFill>
                <a:effectLst>
                  <a:outerShdw blurRad="38100" dist="38100" dir="2700000" algn="tl">
                    <a:srgbClr val="000000">
                      <a:alpha val="43137"/>
                    </a:srgbClr>
                  </a:outerShdw>
                </a:effectLst>
                <a:latin typeface="+mn-lt"/>
                <a:cs typeface="+mn-cs"/>
              </a:rPr>
              <a:t>Με την υλοποίηση του σχεδίου απολιγνιτοποίησης οι εκπομπές διοξειδίου του άνθρακα θα μειωθούν κατά δεκάδες εκατ. τόνους</a:t>
            </a:r>
          </a:p>
          <a:p>
            <a:pPr algn="just">
              <a:buFont typeface="Wingdings" pitchFamily="2" charset="2"/>
              <a:buChar char="Ø"/>
            </a:pPr>
            <a:endParaRPr lang="el-GR" sz="2100" b="1" dirty="0" smtClean="0">
              <a:solidFill>
                <a:srgbClr val="FFFF00"/>
              </a:solidFill>
              <a:effectLst>
                <a:outerShdw blurRad="38100" dist="38100" dir="2700000" algn="tl">
                  <a:srgbClr val="000000">
                    <a:alpha val="43137"/>
                  </a:srgbClr>
                </a:outerShdw>
              </a:effectLst>
              <a:latin typeface="+mn-lt"/>
              <a:cs typeface="+mn-cs"/>
            </a:endParaRPr>
          </a:p>
          <a:p>
            <a:pPr algn="just">
              <a:buFont typeface="Wingdings" pitchFamily="2" charset="2"/>
              <a:buChar char="Ø"/>
            </a:pPr>
            <a:r>
              <a:rPr lang="el-GR" sz="2100" b="1" dirty="0" smtClean="0">
                <a:solidFill>
                  <a:srgbClr val="FFFF00"/>
                </a:solidFill>
                <a:effectLst>
                  <a:outerShdw blurRad="38100" dist="38100" dir="2700000" algn="tl">
                    <a:srgbClr val="000000">
                      <a:alpha val="43137"/>
                    </a:srgbClr>
                  </a:outerShdw>
                </a:effectLst>
                <a:latin typeface="+mn-lt"/>
                <a:cs typeface="+mn-cs"/>
              </a:rPr>
              <a:t> Θα ενισχύει πιο ανταγωνιστικές μεθόδους παραγωγής .</a:t>
            </a:r>
          </a:p>
          <a:p>
            <a:pPr algn="just"/>
            <a:r>
              <a:rPr lang="el-GR" sz="2100" b="1" dirty="0" smtClean="0">
                <a:solidFill>
                  <a:srgbClr val="FFFF00"/>
                </a:solidFill>
                <a:effectLst>
                  <a:outerShdw blurRad="38100" dist="38100" dir="2700000" algn="tl">
                    <a:srgbClr val="000000">
                      <a:alpha val="43137"/>
                    </a:srgbClr>
                  </a:outerShdw>
                </a:effectLst>
                <a:latin typeface="+mn-lt"/>
                <a:cs typeface="+mn-cs"/>
              </a:rPr>
              <a:t> </a:t>
            </a:r>
          </a:p>
          <a:p>
            <a:pPr algn="just">
              <a:buFont typeface="Wingdings" pitchFamily="2" charset="2"/>
              <a:buChar char="Ø"/>
            </a:pPr>
            <a:r>
              <a:rPr lang="el-GR" sz="2100" b="1" dirty="0" smtClean="0">
                <a:solidFill>
                  <a:srgbClr val="FFFF00"/>
                </a:solidFill>
                <a:effectLst>
                  <a:outerShdw blurRad="38100" dist="38100" dir="2700000" algn="tl">
                    <a:srgbClr val="000000">
                      <a:alpha val="43137"/>
                    </a:srgbClr>
                  </a:outerShdw>
                </a:effectLst>
                <a:latin typeface="+mn-lt"/>
                <a:cs typeface="+mn-cs"/>
              </a:rPr>
              <a:t> Θα βοηθήσει στην επανεκκίνηση της τοπικής οικονομίας.</a:t>
            </a:r>
            <a:endParaRPr lang="en-US" sz="2100" dirty="0" smtClean="0">
              <a:solidFill>
                <a:schemeClr val="bg1"/>
              </a:solidFill>
              <a:effectLst>
                <a:outerShdw blurRad="38100" dist="38100" dir="2700000" algn="tl">
                  <a:srgbClr val="000000">
                    <a:alpha val="43137"/>
                  </a:srgbClr>
                </a:outerShdw>
              </a:effectLst>
              <a:latin typeface="+mn-lt"/>
              <a:cs typeface="+mn-cs"/>
            </a:endParaRPr>
          </a:p>
          <a:p>
            <a:pPr algn="just"/>
            <a:r>
              <a:rPr lang="en-US" sz="2100" dirty="0" smtClean="0">
                <a:solidFill>
                  <a:schemeClr val="bg1"/>
                </a:solidFill>
                <a:effectLst>
                  <a:outerShdw blurRad="38100" dist="38100" dir="2700000" algn="tl">
                    <a:srgbClr val="000000">
                      <a:alpha val="43137"/>
                    </a:srgbClr>
                  </a:outerShdw>
                </a:effectLst>
                <a:latin typeface="+mn-lt"/>
                <a:cs typeface="+mn-cs"/>
              </a:rPr>
              <a:t>- </a:t>
            </a:r>
            <a:r>
              <a:rPr lang="el-GR" sz="2100" dirty="0" smtClean="0">
                <a:solidFill>
                  <a:schemeClr val="bg1"/>
                </a:solidFill>
                <a:effectLst>
                  <a:outerShdw blurRad="38100" dist="38100" dir="2700000" algn="tl">
                    <a:srgbClr val="000000">
                      <a:alpha val="43137"/>
                    </a:srgbClr>
                  </a:outerShdw>
                </a:effectLst>
                <a:latin typeface="+mn-lt"/>
                <a:cs typeface="+mn-cs"/>
              </a:rPr>
              <a:t>Έχει, ήδη, εκφραστεί ενδιαφέρον για 11 εμβληματικά έργα, που αναμένεται να κινητοποιήσουν επενδύσεις άνω των 2 δισ. ευρώ</a:t>
            </a:r>
          </a:p>
          <a:p>
            <a:pPr algn="just">
              <a:buFontTx/>
              <a:buChar char="-"/>
            </a:pPr>
            <a:r>
              <a:rPr lang="el-GR" sz="2100" dirty="0" smtClean="0">
                <a:solidFill>
                  <a:schemeClr val="bg1"/>
                </a:solidFill>
                <a:effectLst>
                  <a:outerShdw blurRad="38100" dist="38100" dir="2700000" algn="tl">
                    <a:srgbClr val="000000">
                      <a:alpha val="43137"/>
                    </a:srgbClr>
                  </a:outerShdw>
                </a:effectLst>
                <a:latin typeface="+mn-lt"/>
                <a:cs typeface="+mn-cs"/>
              </a:rPr>
              <a:t> Οι επενδύσεις σε μονάδες Ανανεώσιμων Πηγών Ενέργειας στη Δυτική Μακεδονία αναμένεται να αγγίξουν τα 1,5 δισ. ευρώ.</a:t>
            </a: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r>
              <a:rPr lang="el-GR" sz="2200" dirty="0" smtClean="0">
                <a:solidFill>
                  <a:schemeClr val="bg1"/>
                </a:solidFill>
                <a:effectLst>
                  <a:outerShdw blurRad="38100" dist="38100" dir="2700000" algn="tl">
                    <a:srgbClr val="000000">
                      <a:alpha val="43137"/>
                    </a:srgbClr>
                  </a:outerShdw>
                </a:effectLst>
                <a:latin typeface="+mn-lt"/>
                <a:cs typeface="+mn-cs"/>
              </a:rPr>
              <a:t/>
            </a:r>
            <a:br>
              <a:rPr lang="el-GR" sz="2200" dirty="0" smtClean="0">
                <a:solidFill>
                  <a:schemeClr val="bg1"/>
                </a:solidFill>
                <a:effectLst>
                  <a:outerShdw blurRad="38100" dist="38100" dir="2700000" algn="tl">
                    <a:srgbClr val="000000">
                      <a:alpha val="43137"/>
                    </a:srgbClr>
                  </a:outerShdw>
                </a:effectLst>
                <a:latin typeface="+mn-lt"/>
                <a:cs typeface="+mn-cs"/>
              </a:rPr>
            </a:br>
            <a:r>
              <a:rPr lang="el-GR" sz="2200" dirty="0" smtClean="0">
                <a:solidFill>
                  <a:schemeClr val="bg1"/>
                </a:solidFill>
                <a:effectLst>
                  <a:outerShdw blurRad="38100" dist="38100" dir="2700000" algn="tl">
                    <a:srgbClr val="000000">
                      <a:alpha val="43137"/>
                    </a:srgbClr>
                  </a:outerShdw>
                </a:effectLst>
                <a:latin typeface="+mn-lt"/>
                <a:cs typeface="+mn-cs"/>
              </a:rPr>
              <a:t/>
            </a:r>
            <a:br>
              <a:rPr lang="el-GR" sz="2200" dirty="0" smtClean="0">
                <a:solidFill>
                  <a:schemeClr val="bg1"/>
                </a:solidFill>
                <a:effectLst>
                  <a:outerShdw blurRad="38100" dist="38100" dir="2700000" algn="tl">
                    <a:srgbClr val="000000">
                      <a:alpha val="43137"/>
                    </a:srgbClr>
                  </a:outerShdw>
                </a:effectLst>
                <a:latin typeface="+mn-lt"/>
                <a:cs typeface="+mn-cs"/>
              </a:rPr>
            </a:br>
            <a:endParaRPr lang="el-GR" sz="2200"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1024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smtClean="0">
                <a:solidFill>
                  <a:srgbClr val="002060"/>
                </a:solidFill>
                <a:latin typeface="Calibri" pitchFamily="34" charset="0"/>
              </a:rPr>
              <a:t>Κίνητρα</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2438400" y="1943100"/>
            <a:ext cx="12900816" cy="67341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0" y="0"/>
            <a:ext cx="18288000" cy="10287000"/>
          </a:xfrm>
          <a:prstGeom prst="rect">
            <a:avLst/>
          </a:prstGeom>
          <a:solidFill>
            <a:schemeClr val="tx1">
              <a:lumMod val="50000"/>
              <a:lumOff val="50000"/>
            </a:schemeClr>
          </a:solidFill>
          <a:ln w="9525">
            <a:noFill/>
            <a:miter lim="800000"/>
            <a:headEnd/>
            <a:tailEnd/>
          </a:ln>
        </p:spPr>
        <p:txBody>
          <a:bodyPr/>
          <a:lstStyle/>
          <a:p>
            <a:pPr algn="ctr" eaLnBrk="1" fontAlgn="auto" hangingPunct="1">
              <a:lnSpc>
                <a:spcPts val="4449"/>
              </a:lnSpc>
              <a:spcAft>
                <a:spcPts val="0"/>
              </a:spcAft>
              <a:defRPr/>
            </a:pPr>
            <a:endParaRPr lang="en-US" sz="4400" b="1" dirty="0">
              <a:solidFill>
                <a:schemeClr val="accent2">
                  <a:lumMod val="60000"/>
                  <a:lumOff val="40000"/>
                </a:schemeClr>
              </a:solidFill>
              <a:effectLst>
                <a:outerShdw blurRad="38100" dist="38100" dir="2700000" algn="tl">
                  <a:srgbClr val="000000">
                    <a:alpha val="43137"/>
                  </a:srgbClr>
                </a:outerShdw>
              </a:effectLst>
              <a:cs typeface="Arial" panose="020B0604020202020204" pitchFamily="34" charset="0"/>
            </a:endParaRPr>
          </a:p>
        </p:txBody>
      </p:sp>
      <p:sp>
        <p:nvSpPr>
          <p:cNvPr id="2052" name="TextBox 4"/>
          <p:cNvSpPr txBox="1">
            <a:spLocks noChangeArrowheads="1"/>
          </p:cNvSpPr>
          <p:nvPr/>
        </p:nvSpPr>
        <p:spPr bwMode="auto">
          <a:xfrm>
            <a:off x="0" y="1866900"/>
            <a:ext cx="18288000" cy="3385542"/>
          </a:xfrm>
          <a:prstGeom prst="rect">
            <a:avLst/>
          </a:prstGeom>
          <a:noFill/>
          <a:ln w="9525">
            <a:noFill/>
            <a:miter lim="800000"/>
            <a:headEnd/>
            <a:tailEnd/>
          </a:ln>
        </p:spPr>
        <p:txBody>
          <a:bodyPr wrap="square" lIns="0" tIns="0" rIns="0" bIns="0">
            <a:spAutoFit/>
          </a:bodyPr>
          <a:lstStyle/>
          <a:p>
            <a:pPr algn="ctr" eaLnBrk="1" hangingPunct="1"/>
            <a:r>
              <a:rPr lang="en-US" altLang="el-GR" sz="4400" b="1" dirty="0" smtClean="0">
                <a:solidFill>
                  <a:srgbClr val="F4F4F4"/>
                </a:solidFill>
                <a:latin typeface="Calibri" pitchFamily="34" charset="0"/>
              </a:rPr>
              <a:t>1. </a:t>
            </a:r>
            <a:r>
              <a:rPr lang="el-GR" altLang="el-GR" sz="4400" b="1" dirty="0" smtClean="0">
                <a:solidFill>
                  <a:srgbClr val="F4F4F4"/>
                </a:solidFill>
                <a:latin typeface="Calibri" pitchFamily="34" charset="0"/>
              </a:rPr>
              <a:t>Παρεμβάσεις Αντιμετώπισης</a:t>
            </a:r>
          </a:p>
          <a:p>
            <a:pPr algn="ctr" eaLnBrk="1" hangingPunct="1"/>
            <a:r>
              <a:rPr lang="el-GR" altLang="el-GR" sz="4400" b="1" dirty="0" smtClean="0">
                <a:solidFill>
                  <a:srgbClr val="F4F4F4"/>
                </a:solidFill>
                <a:latin typeface="Calibri" pitchFamily="34" charset="0"/>
              </a:rPr>
              <a:t>των Οικονομικών Επιπτώσεων της Πανδημίας</a:t>
            </a:r>
          </a:p>
          <a:p>
            <a:pPr algn="ctr" eaLnBrk="1" hangingPunct="1"/>
            <a:r>
              <a:rPr lang="el-GR" altLang="el-GR" sz="4400" b="1" dirty="0" smtClean="0">
                <a:solidFill>
                  <a:srgbClr val="F4F4F4"/>
                </a:solidFill>
                <a:latin typeface="Calibri" pitchFamily="34" charset="0"/>
              </a:rPr>
              <a:t> -</a:t>
            </a:r>
            <a:endParaRPr lang="en-US" altLang="el-GR" sz="4400" b="1" dirty="0" smtClean="0">
              <a:solidFill>
                <a:srgbClr val="F4F4F4"/>
              </a:solidFill>
              <a:latin typeface="Calibri" pitchFamily="34" charset="0"/>
            </a:endParaRPr>
          </a:p>
          <a:p>
            <a:pPr marL="742950" indent="-742950" algn="ctr" eaLnBrk="1" hangingPunct="1"/>
            <a:r>
              <a:rPr lang="el-GR" altLang="el-GR" sz="4400" b="1" dirty="0" smtClean="0">
                <a:solidFill>
                  <a:srgbClr val="F4F4F4"/>
                </a:solidFill>
                <a:latin typeface="Calibri" pitchFamily="34" charset="0"/>
              </a:rPr>
              <a:t>Στήριξη</a:t>
            </a:r>
          </a:p>
          <a:p>
            <a:pPr marL="742950" indent="-742950" algn="ctr" eaLnBrk="1" hangingPunct="1"/>
            <a:r>
              <a:rPr lang="el-GR" altLang="el-GR" sz="4400" b="1" dirty="0" smtClean="0">
                <a:solidFill>
                  <a:srgbClr val="F4F4F4"/>
                </a:solidFill>
                <a:latin typeface="Calibri" pitchFamily="34" charset="0"/>
              </a:rPr>
              <a:t>επιχειρήσεων και εργαζομένων </a:t>
            </a:r>
            <a:endParaRPr lang="en-US" altLang="el-GR" sz="4400" b="1" dirty="0">
              <a:solidFill>
                <a:srgbClr val="F4F4F4"/>
              </a:solidFill>
              <a:latin typeface="Calibri" pitchFamily="34" charset="0"/>
            </a:endParaRPr>
          </a:p>
        </p:txBody>
      </p:sp>
      <p:sp>
        <p:nvSpPr>
          <p:cNvPr id="6" name="TextBox 8"/>
          <p:cNvSpPr txBox="1"/>
          <p:nvPr/>
        </p:nvSpPr>
        <p:spPr>
          <a:xfrm>
            <a:off x="0" y="6286500"/>
            <a:ext cx="18288000" cy="1136401"/>
          </a:xfrm>
          <a:prstGeom prst="rect">
            <a:avLst/>
          </a:prstGeom>
        </p:spPr>
        <p:txBody>
          <a:bodyPr wrap="square" lIns="0" tIns="0" rIns="0" bIns="0">
            <a:spAutoFit/>
          </a:bodyPr>
          <a:lstStyle/>
          <a:p>
            <a:pPr algn="ctr" eaLnBrk="1" fontAlgn="auto" hangingPunct="1">
              <a:lnSpc>
                <a:spcPts val="4449"/>
              </a:lnSpc>
              <a:spcAft>
                <a:spcPts val="0"/>
              </a:spcAft>
              <a:defRPr/>
            </a:pPr>
            <a:r>
              <a:rPr lang="el-GR" sz="4400" b="1" dirty="0">
                <a:solidFill>
                  <a:srgbClr val="FFFF00"/>
                </a:solidFill>
                <a:effectLst>
                  <a:outerShdw blurRad="38100" dist="38100" dir="2700000" algn="tl">
                    <a:srgbClr val="000000">
                      <a:alpha val="43137"/>
                    </a:srgbClr>
                  </a:outerShdw>
                </a:effectLst>
                <a:latin typeface="+mn-lt"/>
                <a:cs typeface="Arial" panose="020B0604020202020204" pitchFamily="34" charset="0"/>
              </a:rPr>
              <a:t>Περιφέρεια </a:t>
            </a:r>
          </a:p>
          <a:p>
            <a:pPr algn="ctr" eaLnBrk="1" fontAlgn="auto" hangingPunct="1">
              <a:lnSpc>
                <a:spcPts val="4449"/>
              </a:lnSpc>
              <a:spcAft>
                <a:spcPts val="0"/>
              </a:spcAft>
              <a:defRPr/>
            </a:pPr>
            <a:r>
              <a:rPr lang="el-GR" sz="4400" b="1" dirty="0">
                <a:solidFill>
                  <a:srgbClr val="FFFF00"/>
                </a:solidFill>
                <a:effectLst>
                  <a:outerShdw blurRad="38100" dist="38100" dir="2700000" algn="tl">
                    <a:srgbClr val="000000">
                      <a:alpha val="43137"/>
                    </a:srgbClr>
                  </a:outerShdw>
                </a:effectLst>
                <a:latin typeface="+mn-lt"/>
                <a:cs typeface="Arial" panose="020B0604020202020204" pitchFamily="34" charset="0"/>
              </a:rPr>
              <a:t>Δυτικής Μακεδονίας </a:t>
            </a:r>
          </a:p>
        </p:txBody>
      </p:sp>
      <p:sp>
        <p:nvSpPr>
          <p:cNvPr id="7" name="Freeform 6"/>
          <p:cNvSpPr>
            <a:spLocks/>
          </p:cNvSpPr>
          <p:nvPr/>
        </p:nvSpPr>
        <p:spPr bwMode="auto">
          <a:xfrm>
            <a:off x="0" y="8648700"/>
            <a:ext cx="18288000" cy="1638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chemeClr val="bg1"/>
          </a:solidFill>
          <a:ln w="9525">
            <a:noFill/>
            <a:round/>
            <a:headEnd/>
            <a:tailEnd/>
          </a:ln>
        </p:spPr>
        <p:txBody>
          <a:bodyPr/>
          <a:lstStyle/>
          <a:p>
            <a:endParaRPr lang="el-GR"/>
          </a:p>
        </p:txBody>
      </p:sp>
      <p:pic>
        <p:nvPicPr>
          <p:cNvPr id="2056"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533400" y="8953500"/>
            <a:ext cx="1104900" cy="1046162"/>
          </a:xfrm>
          <a:prstGeom prst="rect">
            <a:avLst/>
          </a:prstGeom>
          <a:solidFill>
            <a:schemeClr val="bg1"/>
          </a:solid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1024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smtClean="0">
                <a:solidFill>
                  <a:srgbClr val="002060"/>
                </a:solidFill>
                <a:latin typeface="Calibri" pitchFamily="34" charset="0"/>
              </a:rPr>
              <a:t>Ειδικό Μεταβατικό Πρόγραμμα</a:t>
            </a:r>
            <a:endParaRPr lang="en-US" altLang="en-US" sz="3800" b="1" dirty="0" smtClean="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Content Placeholder 8"/>
          <p:cNvSpPr txBox="1">
            <a:spLocks/>
          </p:cNvSpPr>
          <p:nvPr/>
        </p:nvSpPr>
        <p:spPr>
          <a:xfrm>
            <a:off x="1447800" y="1866900"/>
            <a:ext cx="15392400" cy="6629400"/>
          </a:xfrm>
          <a:prstGeom prst="rect">
            <a:avLst/>
          </a:prstGeom>
          <a:solidFill>
            <a:schemeClr val="tx2">
              <a:lumMod val="75000"/>
            </a:schemeClr>
          </a:solidFill>
          <a:ln>
            <a:solidFill>
              <a:schemeClr val="bg1"/>
            </a:solidFill>
          </a:ln>
          <a:scene3d>
            <a:camera prst="orthographicFront"/>
            <a:lightRig rig="threePt" dir="t"/>
          </a:scene3d>
          <a:sp3d>
            <a:bevelT/>
          </a:sp3d>
        </p:spPr>
        <p:txBody>
          <a:bodyPr rtlCol="0">
            <a:noAutofit/>
          </a:bodyPr>
          <a:lstStyle/>
          <a:p>
            <a:pPr algn="just">
              <a:buFont typeface="Wingdings" pitchFamily="2" charset="2"/>
              <a:buChar char="§"/>
            </a:pPr>
            <a:r>
              <a:rPr lang="el-GR" sz="2100" dirty="0" smtClean="0">
                <a:solidFill>
                  <a:schemeClr val="bg1"/>
                </a:solidFill>
                <a:effectLst>
                  <a:outerShdw blurRad="38100" dist="38100" dir="2700000" algn="tl">
                    <a:srgbClr val="000000">
                      <a:alpha val="43137"/>
                    </a:srgbClr>
                  </a:outerShdw>
                </a:effectLst>
                <a:latin typeface="+mn-lt"/>
                <a:cs typeface="+mn-cs"/>
              </a:rPr>
              <a:t> Με </a:t>
            </a:r>
            <a:r>
              <a:rPr lang="el-GR" sz="2100" dirty="0" smtClean="0">
                <a:solidFill>
                  <a:schemeClr val="bg1"/>
                </a:solidFill>
                <a:effectLst>
                  <a:outerShdw blurRad="38100" dist="38100" dir="2700000" algn="tl">
                    <a:srgbClr val="000000">
                      <a:alpha val="43137"/>
                    </a:srgbClr>
                  </a:outerShdw>
                </a:effectLst>
                <a:latin typeface="+mn-lt"/>
                <a:cs typeface="+mn-cs"/>
              </a:rPr>
              <a:t>στόχο να καλύψει τις άμεσες ανάγκες κατά το μεταβατικό διάστημα μέχρι την πλήρη ενεργοποίηση του Προγράμματος Δίκαιης Μετάβασης της περιόδου 2021-2027, αξιοποιώντας ΕΣΠΑ 2014-2020, Πράσινο Ταμείο, Ταμείο Ανάκαμψης, η Κυβέρνηση προχώρησε στη δημιουργία ενός </a:t>
            </a:r>
            <a:r>
              <a:rPr lang="el-GR" sz="2100" b="1" dirty="0" smtClean="0">
                <a:solidFill>
                  <a:srgbClr val="FFFF00"/>
                </a:solidFill>
                <a:effectLst>
                  <a:outerShdw blurRad="38100" dist="38100" dir="2700000" algn="tl">
                    <a:srgbClr val="000000">
                      <a:alpha val="43137"/>
                    </a:srgbClr>
                  </a:outerShdw>
                </a:effectLst>
                <a:latin typeface="+mn-lt"/>
                <a:cs typeface="+mn-cs"/>
              </a:rPr>
              <a:t>Ειδικού Μεταβατικού Προγράμματος</a:t>
            </a:r>
            <a:r>
              <a:rPr lang="el-GR" sz="2100" dirty="0" smtClean="0">
                <a:solidFill>
                  <a:schemeClr val="bg1"/>
                </a:solidFill>
                <a:effectLst>
                  <a:outerShdw blurRad="38100" dist="38100" dir="2700000" algn="tl">
                    <a:srgbClr val="000000">
                      <a:alpha val="43137"/>
                    </a:srgbClr>
                  </a:outerShdw>
                </a:effectLst>
                <a:latin typeface="+mn-lt"/>
                <a:cs typeface="+mn-cs"/>
              </a:rPr>
              <a:t> διαρθρωμένου σε έξι Άξονες Προτεραιότητας.</a:t>
            </a:r>
          </a:p>
          <a:p>
            <a:pPr algn="just">
              <a:buFont typeface="Wingdings" pitchFamily="2" charset="2"/>
              <a:buChar char="§"/>
            </a:pPr>
            <a:endParaRPr lang="el-GR" sz="2100" dirty="0" smtClean="0">
              <a:solidFill>
                <a:schemeClr val="bg1"/>
              </a:solidFill>
              <a:effectLst>
                <a:outerShdw blurRad="38100" dist="38100" dir="2700000" algn="tl">
                  <a:srgbClr val="000000">
                    <a:alpha val="43137"/>
                  </a:srgbClr>
                </a:outerShdw>
              </a:effectLst>
              <a:latin typeface="+mn-lt"/>
              <a:cs typeface="+mn-cs"/>
            </a:endParaRPr>
          </a:p>
          <a:p>
            <a:pPr algn="just">
              <a:buFont typeface="Wingdings" pitchFamily="2" charset="2"/>
              <a:buChar char="§"/>
            </a:pPr>
            <a:r>
              <a:rPr lang="el-GR" sz="2100" dirty="0" smtClean="0">
                <a:solidFill>
                  <a:schemeClr val="bg1"/>
                </a:solidFill>
                <a:effectLst>
                  <a:outerShdw blurRad="38100" dist="38100" dir="2700000" algn="tl">
                    <a:srgbClr val="000000">
                      <a:alpha val="43137"/>
                    </a:srgbClr>
                  </a:outerShdw>
                </a:effectLst>
                <a:latin typeface="+mn-lt"/>
                <a:cs typeface="+mn-cs"/>
              </a:rPr>
              <a:t> Στο </a:t>
            </a:r>
            <a:r>
              <a:rPr lang="el-GR" sz="2100" dirty="0" smtClean="0">
                <a:solidFill>
                  <a:schemeClr val="bg1"/>
                </a:solidFill>
                <a:effectLst>
                  <a:outerShdw blurRad="38100" dist="38100" dir="2700000" algn="tl">
                    <a:srgbClr val="000000">
                      <a:alpha val="43137"/>
                    </a:srgbClr>
                  </a:outerShdw>
                </a:effectLst>
                <a:latin typeface="+mn-lt"/>
                <a:cs typeface="+mn-cs"/>
              </a:rPr>
              <a:t>πλαίσιο </a:t>
            </a:r>
            <a:r>
              <a:rPr lang="el-GR" sz="2100" dirty="0" smtClean="0">
                <a:solidFill>
                  <a:schemeClr val="bg1"/>
                </a:solidFill>
                <a:effectLst>
                  <a:outerShdw blurRad="38100" dist="38100" dir="2700000" algn="tl">
                    <a:srgbClr val="000000">
                      <a:alpha val="43137"/>
                    </a:srgbClr>
                  </a:outerShdw>
                </a:effectLst>
                <a:latin typeface="+mn-lt"/>
                <a:cs typeface="+mn-cs"/>
              </a:rPr>
              <a:t>αυτό, </a:t>
            </a:r>
            <a:r>
              <a:rPr lang="el-GR" sz="2100" dirty="0" smtClean="0">
                <a:solidFill>
                  <a:schemeClr val="bg1"/>
                </a:solidFill>
                <a:effectLst>
                  <a:outerShdw blurRad="38100" dist="38100" dir="2700000" algn="tl">
                    <a:srgbClr val="000000">
                      <a:alpha val="43137"/>
                    </a:srgbClr>
                  </a:outerShdw>
                </a:effectLst>
                <a:latin typeface="+mn-lt"/>
                <a:cs typeface="+mn-cs"/>
              </a:rPr>
              <a:t>σχεδιάστηκαν έξι </a:t>
            </a:r>
            <a:r>
              <a:rPr lang="el-GR" sz="2100" dirty="0" err="1" smtClean="0">
                <a:solidFill>
                  <a:schemeClr val="bg1"/>
                </a:solidFill>
                <a:effectLst>
                  <a:outerShdw blurRad="38100" dist="38100" dir="2700000" algn="tl">
                    <a:srgbClr val="000000">
                      <a:alpha val="43137"/>
                    </a:srgbClr>
                  </a:outerShdw>
                </a:effectLst>
                <a:latin typeface="+mn-lt"/>
                <a:cs typeface="+mn-cs"/>
              </a:rPr>
              <a:t>στοχευμένα</a:t>
            </a:r>
            <a:r>
              <a:rPr lang="el-GR" sz="2100" dirty="0" smtClean="0">
                <a:solidFill>
                  <a:schemeClr val="bg1"/>
                </a:solidFill>
                <a:effectLst>
                  <a:outerShdw blurRad="38100" dist="38100" dir="2700000" algn="tl">
                    <a:srgbClr val="000000">
                      <a:alpha val="43137"/>
                    </a:srgbClr>
                  </a:outerShdw>
                </a:effectLst>
                <a:latin typeface="+mn-lt"/>
                <a:cs typeface="+mn-cs"/>
              </a:rPr>
              <a:t> </a:t>
            </a:r>
            <a:r>
              <a:rPr lang="el-GR" sz="2100" dirty="0" smtClean="0">
                <a:solidFill>
                  <a:schemeClr val="bg1"/>
                </a:solidFill>
                <a:effectLst>
                  <a:outerShdw blurRad="38100" dist="38100" dir="2700000" algn="tl">
                    <a:srgbClr val="000000">
                      <a:alpha val="43137"/>
                    </a:srgbClr>
                  </a:outerShdw>
                </a:effectLst>
                <a:latin typeface="+mn-lt"/>
                <a:cs typeface="+mn-cs"/>
              </a:rPr>
              <a:t>προγράμματα, </a:t>
            </a:r>
            <a:r>
              <a:rPr lang="el-GR" sz="2100" dirty="0" smtClean="0">
                <a:solidFill>
                  <a:schemeClr val="bg1"/>
                </a:solidFill>
                <a:effectLst>
                  <a:outerShdw blurRad="38100" dist="38100" dir="2700000" algn="tl">
                    <a:srgbClr val="000000">
                      <a:alpha val="43137"/>
                    </a:srgbClr>
                  </a:outerShdw>
                </a:effectLst>
                <a:latin typeface="+mn-lt"/>
                <a:cs typeface="+mn-cs"/>
              </a:rPr>
              <a:t>τα οποία εγκρίθηκαν από το Πράσινο </a:t>
            </a:r>
            <a:r>
              <a:rPr lang="el-GR" sz="2100" dirty="0" smtClean="0">
                <a:solidFill>
                  <a:schemeClr val="bg1"/>
                </a:solidFill>
                <a:effectLst>
                  <a:outerShdw blurRad="38100" dist="38100" dir="2700000" algn="tl">
                    <a:srgbClr val="000000">
                      <a:alpha val="43137"/>
                    </a:srgbClr>
                  </a:outerShdw>
                </a:effectLst>
                <a:latin typeface="+mn-lt"/>
                <a:cs typeface="+mn-cs"/>
              </a:rPr>
              <a:t>Ταμείο </a:t>
            </a:r>
            <a:r>
              <a:rPr lang="el-GR" sz="2100" dirty="0" smtClean="0">
                <a:solidFill>
                  <a:schemeClr val="bg1"/>
                </a:solidFill>
                <a:effectLst>
                  <a:outerShdw blurRad="38100" dist="38100" dir="2700000" algn="tl">
                    <a:srgbClr val="000000">
                      <a:alpha val="43137"/>
                    </a:srgbClr>
                  </a:outerShdw>
                </a:effectLst>
                <a:latin typeface="+mn-lt"/>
                <a:cs typeface="+mn-cs"/>
              </a:rPr>
              <a:t>και εντάχθηκαν στο έργο με τίτλο «Χρηματοδότηση έργων και δράσεων για την ανάπτυξη βιώσιμων οικονομικών δραστηριοτήτων χαμηλού ανθρακικού και περιβαλλοντικού αποτυπώματος στις Περιφερειακές Ενότητες Κοζάνης, Φλώρινας και στον Δήμο Μεγαλόπολης Π.Ε. Αρκαδίας και διάθεση πίστωσης ποσού 31.412.033 ευρώ για την </a:t>
            </a:r>
            <a:r>
              <a:rPr lang="el-GR" sz="2100" dirty="0" smtClean="0">
                <a:solidFill>
                  <a:schemeClr val="bg1"/>
                </a:solidFill>
                <a:effectLst>
                  <a:outerShdw blurRad="38100" dist="38100" dir="2700000" algn="tl">
                    <a:srgbClr val="000000">
                      <a:alpha val="43137"/>
                    </a:srgbClr>
                  </a:outerShdw>
                </a:effectLst>
                <a:latin typeface="+mn-lt"/>
                <a:cs typeface="+mn-cs"/>
              </a:rPr>
              <a:t>υλοποίησή </a:t>
            </a:r>
            <a:r>
              <a:rPr lang="el-GR" sz="2100" dirty="0" smtClean="0">
                <a:solidFill>
                  <a:schemeClr val="bg1"/>
                </a:solidFill>
                <a:effectLst>
                  <a:outerShdw blurRad="38100" dist="38100" dir="2700000" algn="tl">
                    <a:srgbClr val="000000">
                      <a:alpha val="43137"/>
                    </a:srgbClr>
                  </a:outerShdw>
                </a:effectLst>
                <a:latin typeface="+mn-lt"/>
                <a:cs typeface="+mn-cs"/>
              </a:rPr>
              <a:t>του από τα έσοδα πλειστηριασμών δικαιωμάτων εκπομπών 2018».</a:t>
            </a:r>
          </a:p>
          <a:p>
            <a:pPr algn="just">
              <a:buFont typeface="Wingdings" pitchFamily="2" charset="2"/>
              <a:buChar char="§"/>
            </a:pPr>
            <a:endParaRPr lang="el-GR" sz="2100" dirty="0" smtClean="0">
              <a:solidFill>
                <a:schemeClr val="bg1"/>
              </a:solidFill>
              <a:effectLst>
                <a:outerShdw blurRad="38100" dist="38100" dir="2700000" algn="tl">
                  <a:srgbClr val="000000">
                    <a:alpha val="43137"/>
                  </a:srgbClr>
                </a:outerShdw>
              </a:effectLst>
              <a:latin typeface="+mn-lt"/>
              <a:cs typeface="+mn-cs"/>
            </a:endParaRPr>
          </a:p>
          <a:p>
            <a:pPr algn="just"/>
            <a:r>
              <a:rPr lang="el-GR" sz="2100" dirty="0" smtClean="0">
                <a:solidFill>
                  <a:schemeClr val="bg1"/>
                </a:solidFill>
                <a:effectLst>
                  <a:outerShdw blurRad="38100" dist="38100" dir="2700000" algn="tl">
                    <a:srgbClr val="000000">
                      <a:alpha val="43137"/>
                    </a:srgbClr>
                  </a:outerShdw>
                </a:effectLst>
                <a:latin typeface="+mn-lt"/>
                <a:cs typeface="+mn-cs"/>
              </a:rPr>
              <a:t>Τα Προγράμματα αυτά προκηρύχθηκαν και ήδη υλοποιούνται, μεταξύ άλλων:</a:t>
            </a:r>
          </a:p>
          <a:p>
            <a:pPr algn="just"/>
            <a:endParaRPr lang="el-GR" sz="2100" dirty="0" smtClean="0">
              <a:solidFill>
                <a:schemeClr val="bg1"/>
              </a:solidFill>
              <a:effectLst>
                <a:outerShdw blurRad="38100" dist="38100" dir="2700000" algn="tl">
                  <a:srgbClr val="000000">
                    <a:alpha val="43137"/>
                  </a:srgbClr>
                </a:outerShdw>
              </a:effectLst>
              <a:latin typeface="+mn-lt"/>
              <a:cs typeface="+mn-cs"/>
            </a:endParaRPr>
          </a:p>
          <a:p>
            <a:pPr algn="just"/>
            <a:r>
              <a:rPr lang="el-GR" sz="2100" dirty="0" smtClean="0">
                <a:solidFill>
                  <a:schemeClr val="bg1"/>
                </a:solidFill>
                <a:effectLst>
                  <a:outerShdw blurRad="38100" dist="38100" dir="2700000" algn="tl">
                    <a:srgbClr val="000000">
                      <a:alpha val="43137"/>
                    </a:srgbClr>
                  </a:outerShdw>
                </a:effectLst>
                <a:latin typeface="+mn-lt"/>
                <a:cs typeface="+mn-cs"/>
              </a:rPr>
              <a:t>- </a:t>
            </a:r>
            <a:r>
              <a:rPr lang="el-GR" sz="2100" b="1" dirty="0" smtClean="0">
                <a:solidFill>
                  <a:srgbClr val="FFFF00"/>
                </a:solidFill>
                <a:effectLst>
                  <a:outerShdw blurRad="38100" dist="38100" dir="2700000" algn="tl">
                    <a:srgbClr val="000000">
                      <a:alpha val="43137"/>
                    </a:srgbClr>
                  </a:outerShdw>
                </a:effectLst>
                <a:latin typeface="+mn-lt"/>
                <a:cs typeface="+mn-cs"/>
              </a:rPr>
              <a:t>Σχέδια Δράσης για την Αειφόρο Ενέργεια και το Κλίμα.</a:t>
            </a:r>
          </a:p>
          <a:p>
            <a:pPr algn="just"/>
            <a:r>
              <a:rPr lang="el-GR" sz="2100" b="1" dirty="0" smtClean="0">
                <a:solidFill>
                  <a:srgbClr val="FFFF00"/>
                </a:solidFill>
                <a:effectLst>
                  <a:outerShdw blurRad="38100" dist="38100" dir="2700000" algn="tl">
                    <a:srgbClr val="000000">
                      <a:alpha val="43137"/>
                    </a:srgbClr>
                  </a:outerShdw>
                </a:effectLst>
                <a:latin typeface="+mn-lt"/>
                <a:cs typeface="+mn-cs"/>
              </a:rPr>
              <a:t>- Σχέδια Δράσης για την Κυκλική Οικονομία.</a:t>
            </a:r>
          </a:p>
          <a:p>
            <a:pPr algn="just"/>
            <a:r>
              <a:rPr lang="el-GR" sz="2100" b="1" dirty="0" smtClean="0">
                <a:solidFill>
                  <a:srgbClr val="FFFF00"/>
                </a:solidFill>
                <a:effectLst>
                  <a:outerShdw blurRad="38100" dist="38100" dir="2700000" algn="tl">
                    <a:srgbClr val="000000">
                      <a:alpha val="43137"/>
                    </a:srgbClr>
                  </a:outerShdw>
                </a:effectLst>
                <a:latin typeface="+mn-lt"/>
                <a:cs typeface="+mn-cs"/>
              </a:rPr>
              <a:t>- Πιλοτικό Πρόγραμμα κυκλικής διαχείρισης αστικών υγρών αποβλήτων στις </a:t>
            </a:r>
            <a:r>
              <a:rPr lang="el-GR" sz="2100" b="1" dirty="0" smtClean="0">
                <a:solidFill>
                  <a:srgbClr val="FFFF00"/>
                </a:solidFill>
                <a:effectLst>
                  <a:outerShdw blurRad="38100" dist="38100" dir="2700000" algn="tl">
                    <a:srgbClr val="000000">
                      <a:alpha val="43137"/>
                    </a:srgbClr>
                  </a:outerShdw>
                </a:effectLst>
                <a:latin typeface="+mn-lt"/>
                <a:cs typeface="+mn-cs"/>
              </a:rPr>
              <a:t>Περιφερειακές Ενότητες </a:t>
            </a:r>
            <a:r>
              <a:rPr lang="el-GR" sz="2100" b="1" dirty="0" smtClean="0">
                <a:solidFill>
                  <a:srgbClr val="FFFF00"/>
                </a:solidFill>
                <a:effectLst>
                  <a:outerShdw blurRad="38100" dist="38100" dir="2700000" algn="tl">
                    <a:srgbClr val="000000">
                      <a:alpha val="43137"/>
                    </a:srgbClr>
                  </a:outerShdw>
                </a:effectLst>
                <a:latin typeface="+mn-lt"/>
                <a:cs typeface="+mn-cs"/>
              </a:rPr>
              <a:t>Κοζάνης-Φλώρινας</a:t>
            </a:r>
          </a:p>
          <a:p>
            <a:pPr algn="just"/>
            <a:r>
              <a:rPr lang="el-GR" sz="2100" b="1" dirty="0" smtClean="0">
                <a:solidFill>
                  <a:srgbClr val="FFFF00"/>
                </a:solidFill>
                <a:effectLst>
                  <a:outerShdw blurRad="38100" dist="38100" dir="2700000" algn="tl">
                    <a:srgbClr val="000000">
                      <a:alpha val="43137"/>
                    </a:srgbClr>
                  </a:outerShdw>
                </a:effectLst>
                <a:latin typeface="+mn-lt"/>
                <a:cs typeface="+mn-cs"/>
              </a:rPr>
              <a:t>- Πρόγραμμα Ενεργειακών Κοινοτήτων (η πρώτη φάση του έργου που αφορά στην εκπόνηση Οδηγού ανατέθηκε στο ΚΑΠΕ).</a:t>
            </a:r>
          </a:p>
          <a:p>
            <a:pPr algn="just"/>
            <a:r>
              <a:rPr lang="el-GR" sz="2100" b="1" dirty="0" smtClean="0">
                <a:solidFill>
                  <a:srgbClr val="FFFF00"/>
                </a:solidFill>
                <a:effectLst>
                  <a:outerShdw blurRad="38100" dist="38100" dir="2700000" algn="tl">
                    <a:srgbClr val="000000">
                      <a:alpha val="43137"/>
                    </a:srgbClr>
                  </a:outerShdw>
                </a:effectLst>
                <a:latin typeface="+mn-lt"/>
                <a:cs typeface="+mn-cs"/>
              </a:rPr>
              <a:t>- Πρόγραμμα Ενίσχυσης Επηρεαζόμενων Επιχειρήσεων μέσω Ενδιάμεσου Φορέα (ΕΦΕΠΑΕ).</a:t>
            </a:r>
          </a:p>
          <a:p>
            <a:pPr algn="just"/>
            <a:r>
              <a:rPr lang="el-GR" sz="2100" b="1" dirty="0" smtClean="0">
                <a:solidFill>
                  <a:srgbClr val="FFFF00"/>
                </a:solidFill>
                <a:effectLst>
                  <a:outerShdw blurRad="38100" dist="38100" dir="2700000" algn="tl">
                    <a:srgbClr val="000000">
                      <a:alpha val="43137"/>
                    </a:srgbClr>
                  </a:outerShdw>
                </a:effectLst>
                <a:latin typeface="+mn-lt"/>
                <a:cs typeface="+mn-cs"/>
              </a:rPr>
              <a:t>- Ζώνη Καινοτομίας Καθαρής Ενέργειας και Περιβαλλοντικών Τεχνολογιών στη Δυτική Μακεδονία. Το Πρόγραμμα αυτό αναδεικνύει τον αναπτυξιακό ρόλο των ακαδημαϊκών και ερευνητικών υποδομών της Δυτικής Μακεδονίας με πυλώνες το Πανεπιστήμιο Δυτικής Μακεδονίας (ΠΔΜ) και το Εθνικό Κέντρο Έρευνας &amp; Τεχνολογικής Ανάπτυξης (Παράρτημα </a:t>
            </a:r>
            <a:r>
              <a:rPr lang="el-GR" sz="2100" b="1" dirty="0" smtClean="0">
                <a:solidFill>
                  <a:srgbClr val="FFFF00"/>
                </a:solidFill>
                <a:effectLst>
                  <a:outerShdw blurRad="38100" dist="38100" dir="2700000" algn="tl">
                    <a:srgbClr val="000000">
                      <a:alpha val="43137"/>
                    </a:srgbClr>
                  </a:outerShdw>
                </a:effectLst>
                <a:latin typeface="+mn-lt"/>
                <a:cs typeface="+mn-cs"/>
              </a:rPr>
              <a:t>Πτολεμαΐδας).</a:t>
            </a:r>
            <a:endParaRPr lang="el-GR" sz="2100" b="1" dirty="0" smtClean="0">
              <a:solidFill>
                <a:srgbClr val="FFFF00"/>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r>
              <a:rPr lang="el-GR" sz="2200" dirty="0" smtClean="0">
                <a:solidFill>
                  <a:schemeClr val="bg1"/>
                </a:solidFill>
                <a:effectLst>
                  <a:outerShdw blurRad="38100" dist="38100" dir="2700000" algn="tl">
                    <a:srgbClr val="000000">
                      <a:alpha val="43137"/>
                    </a:srgbClr>
                  </a:outerShdw>
                </a:effectLst>
                <a:latin typeface="+mn-lt"/>
                <a:cs typeface="+mn-cs"/>
              </a:rPr>
              <a:t/>
            </a:r>
            <a:br>
              <a:rPr lang="el-GR" sz="2200" dirty="0" smtClean="0">
                <a:solidFill>
                  <a:schemeClr val="bg1"/>
                </a:solidFill>
                <a:effectLst>
                  <a:outerShdw blurRad="38100" dist="38100" dir="2700000" algn="tl">
                    <a:srgbClr val="000000">
                      <a:alpha val="43137"/>
                    </a:srgbClr>
                  </a:outerShdw>
                </a:effectLst>
                <a:latin typeface="+mn-lt"/>
                <a:cs typeface="+mn-cs"/>
              </a:rPr>
            </a:br>
            <a:r>
              <a:rPr lang="el-GR" sz="2200" dirty="0" smtClean="0">
                <a:solidFill>
                  <a:schemeClr val="bg1"/>
                </a:solidFill>
                <a:effectLst>
                  <a:outerShdw blurRad="38100" dist="38100" dir="2700000" algn="tl">
                    <a:srgbClr val="000000">
                      <a:alpha val="43137"/>
                    </a:srgbClr>
                  </a:outerShdw>
                </a:effectLst>
                <a:latin typeface="+mn-lt"/>
                <a:cs typeface="+mn-cs"/>
              </a:rPr>
              <a:t/>
            </a:r>
            <a:br>
              <a:rPr lang="el-GR" sz="2200" dirty="0" smtClean="0">
                <a:solidFill>
                  <a:schemeClr val="bg1"/>
                </a:solidFill>
                <a:effectLst>
                  <a:outerShdw blurRad="38100" dist="38100" dir="2700000" algn="tl">
                    <a:srgbClr val="000000">
                      <a:alpha val="43137"/>
                    </a:srgbClr>
                  </a:outerShdw>
                </a:effectLst>
                <a:latin typeface="+mn-lt"/>
                <a:cs typeface="+mn-cs"/>
              </a:rPr>
            </a:br>
            <a:endParaRPr lang="el-GR" sz="2200"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3075"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3076"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a:solidFill>
                  <a:srgbClr val="002060"/>
                </a:solidFill>
                <a:latin typeface="Calibri" pitchFamily="34" charset="0"/>
              </a:rPr>
              <a:t>Ενίσχυση Επιχειρήσεων &amp; Εργαζομένων</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78" name="Rectangle 16"/>
          <p:cNvSpPr>
            <a:spLocks noChangeArrowheads="1"/>
          </p:cNvSpPr>
          <p:nvPr/>
        </p:nvSpPr>
        <p:spPr bwMode="auto">
          <a:xfrm>
            <a:off x="1447800" y="2347366"/>
            <a:ext cx="15316200" cy="5693866"/>
          </a:xfrm>
          <a:prstGeom prst="rect">
            <a:avLst/>
          </a:prstGeom>
          <a:solidFill>
            <a:srgbClr val="FFFFFF"/>
          </a:solidFill>
          <a:ln w="9525">
            <a:noFill/>
            <a:miter lim="800000"/>
            <a:headEnd/>
            <a:tailEnd/>
          </a:ln>
        </p:spPr>
        <p:txBody>
          <a:bodyPr wrap="square" anchor="ctr">
            <a:spAutoFit/>
          </a:bodyPr>
          <a:lstStyle/>
          <a:p>
            <a:pPr algn="just">
              <a:tabLst>
                <a:tab pos="269875" algn="l"/>
              </a:tabLst>
            </a:pPr>
            <a:r>
              <a:rPr lang="el-GR" sz="2800" dirty="0">
                <a:latin typeface="Calibri" pitchFamily="34" charset="0"/>
                <a:cs typeface="Times New Roman" pitchFamily="18" charset="0"/>
              </a:rPr>
              <a:t>Μέχρι σήμερα: </a:t>
            </a:r>
            <a:endParaRPr lang="en-US" sz="2800" dirty="0">
              <a:cs typeface="Times New Roman" pitchFamily="18" charset="0"/>
            </a:endParaRPr>
          </a:p>
          <a:p>
            <a:pPr algn="just">
              <a:buFont typeface="Wingdings" pitchFamily="2" charset="2"/>
              <a:buChar char="ü"/>
              <a:tabLst>
                <a:tab pos="269875" algn="l"/>
              </a:tabLst>
            </a:pPr>
            <a:r>
              <a:rPr lang="el-GR" sz="2800" b="1" i="1" dirty="0">
                <a:latin typeface="Calibri" pitchFamily="34" charset="0"/>
                <a:cs typeface="Times New Roman" pitchFamily="18" charset="0"/>
              </a:rPr>
              <a:t>145 εκατ. ευρώ</a:t>
            </a:r>
            <a:r>
              <a:rPr lang="el-GR" sz="2800" dirty="0">
                <a:latin typeface="Calibri" pitchFamily="34" charset="0"/>
                <a:cs typeface="Times New Roman" pitchFamily="18" charset="0"/>
              </a:rPr>
              <a:t> χορηγήθηκαν συνολικά, μέσω των έξι κύκλων της Επιστρεπτέας Προκαταβολής σε </a:t>
            </a:r>
            <a:r>
              <a:rPr lang="el-GR" sz="2800" b="1" i="1" dirty="0">
                <a:latin typeface="Calibri" pitchFamily="34" charset="0"/>
                <a:cs typeface="Times New Roman" pitchFamily="18" charset="0"/>
              </a:rPr>
              <a:t>16.383</a:t>
            </a:r>
            <a:r>
              <a:rPr lang="el-GR" sz="2800" dirty="0">
                <a:latin typeface="Calibri" pitchFamily="34" charset="0"/>
                <a:cs typeface="Times New Roman" pitchFamily="18" charset="0"/>
              </a:rPr>
              <a:t> επιχειρήσεις και ελεύθερους επαγγελματίες, με μέσο όρο ενίσχυσης τα </a:t>
            </a:r>
            <a:r>
              <a:rPr lang="el-GR" sz="2800" b="1" i="1" dirty="0" smtClean="0">
                <a:latin typeface="Calibri" pitchFamily="34" charset="0"/>
                <a:cs typeface="Times New Roman" pitchFamily="18" charset="0"/>
              </a:rPr>
              <a:t>8.84</a:t>
            </a:r>
            <a:r>
              <a:rPr lang="en-US" sz="2800" b="1" i="1" dirty="0" smtClean="0">
                <a:latin typeface="Calibri" pitchFamily="34" charset="0"/>
                <a:cs typeface="Times New Roman" pitchFamily="18" charset="0"/>
              </a:rPr>
              <a:t>4</a:t>
            </a:r>
            <a:r>
              <a:rPr lang="el-GR" sz="2800" b="1" i="1" dirty="0" smtClean="0">
                <a:latin typeface="Calibri" pitchFamily="34" charset="0"/>
                <a:cs typeface="Times New Roman" pitchFamily="18" charset="0"/>
              </a:rPr>
              <a:t> </a:t>
            </a:r>
            <a:r>
              <a:rPr lang="el-GR" sz="2800" b="1" i="1" dirty="0">
                <a:latin typeface="Calibri" pitchFamily="34" charset="0"/>
                <a:cs typeface="Times New Roman" pitchFamily="18" charset="0"/>
              </a:rPr>
              <a:t>ευρώ</a:t>
            </a:r>
            <a:r>
              <a:rPr lang="el-GR" sz="2800" dirty="0">
                <a:latin typeface="Calibri" pitchFamily="34" charset="0"/>
                <a:cs typeface="Times New Roman" pitchFamily="18" charset="0"/>
              </a:rPr>
              <a:t>.</a:t>
            </a:r>
            <a:endParaRPr lang="en-US" sz="2800" dirty="0">
              <a:cs typeface="Times New Roman" pitchFamily="18" charset="0"/>
            </a:endParaRPr>
          </a:p>
          <a:p>
            <a:pPr algn="just">
              <a:buFont typeface="Wingdings" pitchFamily="2" charset="2"/>
              <a:buChar char="ü"/>
              <a:tabLst>
                <a:tab pos="269875" algn="l"/>
              </a:tabLst>
            </a:pPr>
            <a:r>
              <a:rPr lang="el-GR" sz="2800" b="1" i="1" dirty="0">
                <a:latin typeface="Calibri" pitchFamily="34" charset="0"/>
                <a:cs typeface="Times New Roman" pitchFamily="18" charset="0"/>
              </a:rPr>
              <a:t>11 εκατ. ευρώ</a:t>
            </a:r>
            <a:r>
              <a:rPr lang="el-GR" sz="2800" dirty="0">
                <a:latin typeface="Calibri" pitchFamily="34" charset="0"/>
                <a:cs typeface="Times New Roman" pitchFamily="18" charset="0"/>
              </a:rPr>
              <a:t> έχουν δοθεί μέσω της Αποζημίωσης Ειδικού Σκοπού στις επιχειρήσεις.</a:t>
            </a:r>
            <a:endParaRPr lang="en-US" sz="2800" dirty="0">
              <a:cs typeface="Times New Roman" pitchFamily="18" charset="0"/>
            </a:endParaRPr>
          </a:p>
          <a:p>
            <a:pPr algn="just">
              <a:buFont typeface="Wingdings" pitchFamily="2" charset="2"/>
              <a:buChar char="ü"/>
              <a:tabLst>
                <a:tab pos="269875" algn="l"/>
              </a:tabLst>
            </a:pPr>
            <a:r>
              <a:rPr lang="el-GR" sz="2800" b="1" i="1" dirty="0">
                <a:latin typeface="Calibri" pitchFamily="34" charset="0"/>
                <a:cs typeface="Times New Roman" pitchFamily="18" charset="0"/>
              </a:rPr>
              <a:t>85 εκατ. ευρώ</a:t>
            </a:r>
            <a:r>
              <a:rPr lang="el-GR" sz="2800" dirty="0">
                <a:latin typeface="Calibri" pitchFamily="34" charset="0"/>
                <a:cs typeface="Times New Roman" pitchFamily="18" charset="0"/>
              </a:rPr>
              <a:t>, που αντιστοιχούν σε </a:t>
            </a:r>
            <a:r>
              <a:rPr lang="el-GR" sz="2800" b="1" i="1" dirty="0">
                <a:latin typeface="Calibri" pitchFamily="34" charset="0"/>
                <a:cs typeface="Times New Roman" pitchFamily="18" charset="0"/>
              </a:rPr>
              <a:t>587</a:t>
            </a:r>
            <a:r>
              <a:rPr lang="el-GR" sz="2800" dirty="0">
                <a:latin typeface="Calibri" pitchFamily="34" charset="0"/>
                <a:cs typeface="Times New Roman" pitchFamily="18" charset="0"/>
              </a:rPr>
              <a:t> δάνεια, έχουν ήδη εκταμιευθεί μέσω του ΤΕΠΙΧ ΙΙ</a:t>
            </a:r>
            <a:r>
              <a:rPr lang="en-US" sz="2800" dirty="0">
                <a:latin typeface="Calibri" pitchFamily="34" charset="0"/>
                <a:cs typeface="Times New Roman" pitchFamily="18" charset="0"/>
              </a:rPr>
              <a:t> </a:t>
            </a:r>
            <a:r>
              <a:rPr lang="el-GR" sz="2800" dirty="0">
                <a:latin typeface="Calibri" pitchFamily="34" charset="0"/>
                <a:cs typeface="Times New Roman" pitchFamily="18" charset="0"/>
              </a:rPr>
              <a:t>και των </a:t>
            </a:r>
            <a:r>
              <a:rPr lang="el-GR" sz="2800" dirty="0" err="1">
                <a:latin typeface="Calibri" pitchFamily="34" charset="0"/>
                <a:cs typeface="Times New Roman" pitchFamily="18" charset="0"/>
              </a:rPr>
              <a:t>Εγγυοδοτικών</a:t>
            </a:r>
            <a:r>
              <a:rPr lang="el-GR" sz="2800" dirty="0">
                <a:latin typeface="Calibri" pitchFamily="34" charset="0"/>
                <a:cs typeface="Times New Roman" pitchFamily="18" charset="0"/>
              </a:rPr>
              <a:t> Προγραμμάτων. </a:t>
            </a:r>
            <a:endParaRPr lang="en-US" sz="2800" dirty="0">
              <a:cs typeface="Times New Roman" pitchFamily="18" charset="0"/>
            </a:endParaRPr>
          </a:p>
          <a:p>
            <a:pPr algn="just">
              <a:buFont typeface="Wingdings" pitchFamily="2" charset="2"/>
              <a:buChar char="ü"/>
              <a:tabLst>
                <a:tab pos="269875" algn="l"/>
              </a:tabLst>
            </a:pPr>
            <a:r>
              <a:rPr lang="el-GR" sz="2800" b="1" i="1" dirty="0" smtClean="0">
                <a:latin typeface="Calibri" pitchFamily="34" charset="0"/>
                <a:cs typeface="Times New Roman" pitchFamily="18" charset="0"/>
              </a:rPr>
              <a:t>3</a:t>
            </a:r>
            <a:r>
              <a:rPr lang="en-US" sz="2800" b="1" i="1" dirty="0" smtClean="0">
                <a:latin typeface="Calibri" pitchFamily="34" charset="0"/>
                <a:cs typeface="Times New Roman" pitchFamily="18" charset="0"/>
              </a:rPr>
              <a:t>8</a:t>
            </a:r>
            <a:r>
              <a:rPr lang="el-GR" sz="2800" b="1" i="1" dirty="0" smtClean="0">
                <a:latin typeface="Calibri" pitchFamily="34" charset="0"/>
                <a:cs typeface="Times New Roman" pitchFamily="18" charset="0"/>
              </a:rPr>
              <a:t> </a:t>
            </a:r>
            <a:r>
              <a:rPr lang="el-GR" sz="2800" b="1" i="1" dirty="0">
                <a:latin typeface="Calibri" pitchFamily="34" charset="0"/>
                <a:cs typeface="Times New Roman" pitchFamily="18" charset="0"/>
              </a:rPr>
              <a:t>εκατ. ευρώ</a:t>
            </a:r>
            <a:r>
              <a:rPr lang="el-GR" sz="2800" dirty="0">
                <a:latin typeface="Calibri" pitchFamily="34" charset="0"/>
                <a:cs typeface="Times New Roman" pitchFamily="18" charset="0"/>
              </a:rPr>
              <a:t> έχουν λάβει οι εργαζόμενοι που έχουν τεθεί σε αναστολή εργασίας, μέσω της Αποζημίωσης Ειδικού Σκοπού.</a:t>
            </a:r>
            <a:r>
              <a:rPr lang="el-GR" sz="2800" b="1" i="1" dirty="0">
                <a:latin typeface="Calibri" pitchFamily="34" charset="0"/>
                <a:cs typeface="Times New Roman" pitchFamily="18" charset="0"/>
              </a:rPr>
              <a:t> </a:t>
            </a:r>
            <a:endParaRPr lang="en-US" sz="2800" dirty="0">
              <a:cs typeface="Times New Roman" pitchFamily="18" charset="0"/>
            </a:endParaRPr>
          </a:p>
          <a:p>
            <a:pPr algn="just" eaLnBrk="1" fontAlgn="b" hangingPunct="1">
              <a:tabLst>
                <a:tab pos="269875" algn="l"/>
              </a:tabLst>
            </a:pPr>
            <a:r>
              <a:rPr lang="el-GR" sz="2800" dirty="0">
                <a:latin typeface="Calibri" pitchFamily="34" charset="0"/>
                <a:cs typeface="Times New Roman" pitchFamily="18" charset="0"/>
              </a:rPr>
              <a:t>Συμπερασματικά, μέχρι σήμερα, για τη στήριξη επιχειρήσεων, ελεύθερων επαγγελματιών και εργαζομένων της Περιφέρειας Δυτικής Μακεδονίας έχει χορηγηθεί συνολικά το ποσό των </a:t>
            </a:r>
            <a:r>
              <a:rPr lang="el-GR" sz="2800" b="1" i="1" dirty="0" smtClean="0">
                <a:solidFill>
                  <a:srgbClr val="FF0000"/>
                </a:solidFill>
                <a:latin typeface="Calibri" pitchFamily="34" charset="0"/>
                <a:cs typeface="Times New Roman" pitchFamily="18" charset="0"/>
              </a:rPr>
              <a:t>27</a:t>
            </a:r>
            <a:r>
              <a:rPr lang="en-US" sz="2800" b="1" i="1" dirty="0" smtClean="0">
                <a:solidFill>
                  <a:srgbClr val="FF0000"/>
                </a:solidFill>
                <a:latin typeface="Calibri" pitchFamily="34" charset="0"/>
                <a:cs typeface="Times New Roman" pitchFamily="18" charset="0"/>
              </a:rPr>
              <a:t>9</a:t>
            </a:r>
            <a:r>
              <a:rPr lang="el-GR" sz="2800" b="1" i="1" dirty="0" smtClean="0">
                <a:solidFill>
                  <a:srgbClr val="FF0000"/>
                </a:solidFill>
                <a:latin typeface="Calibri" pitchFamily="34" charset="0"/>
                <a:cs typeface="Times New Roman" pitchFamily="18" charset="0"/>
              </a:rPr>
              <a:t> </a:t>
            </a:r>
            <a:r>
              <a:rPr lang="el-GR" sz="2800" b="1" i="1" dirty="0">
                <a:solidFill>
                  <a:srgbClr val="FF0000"/>
                </a:solidFill>
                <a:latin typeface="Calibri" pitchFamily="34" charset="0"/>
                <a:cs typeface="Times New Roman" pitchFamily="18" charset="0"/>
              </a:rPr>
              <a:t>εκατ. ευρώ</a:t>
            </a:r>
            <a:r>
              <a:rPr lang="el-GR" sz="2800" dirty="0">
                <a:latin typeface="Calibri" pitchFamily="34" charset="0"/>
                <a:cs typeface="Times New Roman" pitchFamily="18" charset="0"/>
              </a:rPr>
              <a:t>.</a:t>
            </a:r>
            <a:r>
              <a:rPr lang="el-GR" sz="2800" b="1" dirty="0"/>
              <a:t> </a:t>
            </a:r>
            <a:r>
              <a:rPr lang="el-GR" sz="2800" dirty="0">
                <a:latin typeface="Calibri" pitchFamily="34" charset="0"/>
                <a:cs typeface="Times New Roman" pitchFamily="18" charset="0"/>
              </a:rPr>
              <a:t>Εκ των οποίων τα </a:t>
            </a:r>
            <a:r>
              <a:rPr lang="el-GR" sz="2800" b="1" i="1" dirty="0">
                <a:latin typeface="Calibri" pitchFamily="34" charset="0"/>
                <a:cs typeface="Times New Roman" pitchFamily="18" charset="0"/>
              </a:rPr>
              <a:t>75 εκατ. ευρώ </a:t>
            </a:r>
            <a:r>
              <a:rPr lang="el-GR" sz="2800" dirty="0">
                <a:latin typeface="Calibri" pitchFamily="34" charset="0"/>
                <a:cs typeface="Times New Roman" pitchFamily="18" charset="0"/>
              </a:rPr>
              <a:t>στην Περιφερειακή Ενότητα Καστοριάς, τα </a:t>
            </a:r>
            <a:r>
              <a:rPr lang="el-GR" sz="2800" b="1" i="1" dirty="0">
                <a:latin typeface="Calibri" pitchFamily="34" charset="0"/>
                <a:cs typeface="Times New Roman" pitchFamily="18" charset="0"/>
              </a:rPr>
              <a:t>18 εκατ. ευρώ </a:t>
            </a:r>
            <a:r>
              <a:rPr lang="el-GR" sz="2800" dirty="0">
                <a:latin typeface="Calibri" pitchFamily="34" charset="0"/>
                <a:cs typeface="Times New Roman" pitchFamily="18" charset="0"/>
              </a:rPr>
              <a:t>στην Περιφερειακή Ενότητα Γρεβενών, τα </a:t>
            </a:r>
            <a:r>
              <a:rPr lang="el-GR" sz="2800" b="1" i="1" dirty="0">
                <a:latin typeface="Calibri" pitchFamily="34" charset="0"/>
                <a:cs typeface="Times New Roman" pitchFamily="18" charset="0"/>
              </a:rPr>
              <a:t>151 εκατ. ευρώ </a:t>
            </a:r>
            <a:r>
              <a:rPr lang="el-GR" sz="2800" dirty="0">
                <a:latin typeface="Calibri" pitchFamily="34" charset="0"/>
                <a:cs typeface="Times New Roman" pitchFamily="18" charset="0"/>
              </a:rPr>
              <a:t>στην</a:t>
            </a:r>
            <a:r>
              <a:rPr lang="el-GR" sz="2800" b="1" i="1" dirty="0">
                <a:latin typeface="Calibri" pitchFamily="34" charset="0"/>
                <a:cs typeface="Times New Roman" pitchFamily="18" charset="0"/>
              </a:rPr>
              <a:t> </a:t>
            </a:r>
            <a:r>
              <a:rPr lang="el-GR" sz="2800" dirty="0">
                <a:latin typeface="Calibri" pitchFamily="34" charset="0"/>
                <a:cs typeface="Times New Roman" pitchFamily="18" charset="0"/>
              </a:rPr>
              <a:t>Περιφερειακή Ενότητα Κοζάνης και τα </a:t>
            </a:r>
            <a:r>
              <a:rPr lang="el-GR" sz="2800" b="1" i="1" dirty="0">
                <a:latin typeface="Calibri" pitchFamily="34" charset="0"/>
                <a:cs typeface="Times New Roman" pitchFamily="18" charset="0"/>
              </a:rPr>
              <a:t>35 εκατ. ευρώ </a:t>
            </a:r>
            <a:r>
              <a:rPr lang="el-GR" sz="2800" dirty="0">
                <a:latin typeface="Calibri" pitchFamily="34" charset="0"/>
                <a:cs typeface="Times New Roman" pitchFamily="18" charset="0"/>
              </a:rPr>
              <a:t>στην</a:t>
            </a:r>
            <a:r>
              <a:rPr lang="el-GR" sz="2800" b="1" i="1" dirty="0">
                <a:latin typeface="Calibri" pitchFamily="34" charset="0"/>
                <a:cs typeface="Times New Roman" pitchFamily="18" charset="0"/>
              </a:rPr>
              <a:t> </a:t>
            </a:r>
            <a:r>
              <a:rPr lang="el-GR" sz="2800" dirty="0">
                <a:latin typeface="Calibri" pitchFamily="34" charset="0"/>
                <a:cs typeface="Times New Roman" pitchFamily="18" charset="0"/>
              </a:rPr>
              <a:t>Περιφερειακή Ενότητα Φλώρινας.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4099"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4100"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Επιστρεπτέα Προκαταβολή</a:t>
            </a:r>
            <a:endParaRPr lang="en-US" altLang="en-US" sz="3800" b="1">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29200" y="2105025"/>
            <a:ext cx="7543800" cy="4619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1" fontAlgn="auto" hangingPunct="1">
              <a:spcBef>
                <a:spcPts val="0"/>
              </a:spcBef>
              <a:spcAft>
                <a:spcPts val="0"/>
              </a:spcAft>
              <a:defRPr/>
            </a:pPr>
            <a:r>
              <a:rPr lang="el-GR" sz="2400" b="1" dirty="0">
                <a:effectLst>
                  <a:outerShdw blurRad="38100" dist="38100" dir="2700000" algn="tl">
                    <a:srgbClr val="000000">
                      <a:alpha val="43137"/>
                    </a:srgbClr>
                  </a:outerShdw>
                </a:effectLst>
              </a:rPr>
              <a:t>Συνολική Ενίσχυση (Κύκλοι 1- 6, εκατ. ευρώ)</a:t>
            </a:r>
          </a:p>
        </p:txBody>
      </p:sp>
      <p:sp>
        <p:nvSpPr>
          <p:cNvPr id="31" name="Rounded Rectangle 30"/>
          <p:cNvSpPr/>
          <p:nvPr/>
        </p:nvSpPr>
        <p:spPr>
          <a:xfrm>
            <a:off x="3732645" y="307706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2600" b="1" dirty="0" smtClean="0"/>
              <a:t>3.240</a:t>
            </a:r>
            <a:endParaRPr lang="el-GR" sz="2600" b="1" dirty="0"/>
          </a:p>
        </p:txBody>
      </p:sp>
      <p:sp>
        <p:nvSpPr>
          <p:cNvPr id="32" name="Rounded Rectangle 31"/>
          <p:cNvSpPr/>
          <p:nvPr/>
        </p:nvSpPr>
        <p:spPr>
          <a:xfrm>
            <a:off x="9220200" y="308610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2600" b="1" dirty="0" smtClean="0"/>
              <a:t>8.168</a:t>
            </a:r>
            <a:endParaRPr lang="el-GR" sz="2600" b="1" dirty="0"/>
          </a:p>
        </p:txBody>
      </p:sp>
      <p:sp>
        <p:nvSpPr>
          <p:cNvPr id="33" name="Rounded Rectangle 32"/>
          <p:cNvSpPr/>
          <p:nvPr/>
        </p:nvSpPr>
        <p:spPr>
          <a:xfrm>
            <a:off x="6400800" y="308610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2600" b="1" dirty="0" smtClean="0"/>
              <a:t>2.138</a:t>
            </a:r>
            <a:endParaRPr lang="el-GR" sz="2600" b="1" dirty="0"/>
          </a:p>
        </p:txBody>
      </p:sp>
      <p:sp>
        <p:nvSpPr>
          <p:cNvPr id="34" name="Rounded Rectangle 33"/>
          <p:cNvSpPr/>
          <p:nvPr/>
        </p:nvSpPr>
        <p:spPr>
          <a:xfrm>
            <a:off x="11811000" y="308610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2600" b="1" dirty="0" smtClean="0"/>
              <a:t>2.873</a:t>
            </a:r>
            <a:endParaRPr lang="el-GR" sz="2600" b="1" dirty="0"/>
          </a:p>
        </p:txBody>
      </p:sp>
      <p:sp>
        <p:nvSpPr>
          <p:cNvPr id="35" name="Rounded Rectangle 34"/>
          <p:cNvSpPr/>
          <p:nvPr/>
        </p:nvSpPr>
        <p:spPr>
          <a:xfrm>
            <a:off x="14249400" y="3009900"/>
            <a:ext cx="1905000" cy="7620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3000" b="1" dirty="0" smtClean="0">
                <a:effectLst>
                  <a:outerShdw blurRad="38100" dist="38100" dir="2700000" algn="tl">
                    <a:srgbClr val="000000">
                      <a:alpha val="43137"/>
                    </a:srgbClr>
                  </a:outerShdw>
                </a:effectLst>
              </a:rPr>
              <a:t>16.419*</a:t>
            </a:r>
            <a:endParaRPr lang="el-GR" sz="3000" b="1" dirty="0">
              <a:effectLst>
                <a:outerShdw blurRad="38100" dist="38100" dir="2700000" algn="tl">
                  <a:srgbClr val="000000">
                    <a:alpha val="43137"/>
                  </a:srgbClr>
                </a:outerShdw>
              </a:effectLst>
            </a:endParaRPr>
          </a:p>
        </p:txBody>
      </p:sp>
      <p:sp>
        <p:nvSpPr>
          <p:cNvPr id="37" name="TextBox 36"/>
          <p:cNvSpPr txBox="1"/>
          <p:nvPr/>
        </p:nvSpPr>
        <p:spPr>
          <a:xfrm>
            <a:off x="13716000" y="9410700"/>
            <a:ext cx="1916113" cy="369888"/>
          </a:xfrm>
          <a:prstGeom prst="rect">
            <a:avLst/>
          </a:prstGeom>
          <a:solidFill>
            <a:schemeClr val="accent2">
              <a:lumMod val="75000"/>
            </a:schemeClr>
          </a:solidFill>
        </p:spPr>
        <p:txBody>
          <a:bodyPr wrap="none">
            <a:spAutoFit/>
          </a:bodyPr>
          <a:lstStyle/>
          <a:p>
            <a:pPr eaLnBrk="1" fontAlgn="auto" hangingPunct="1">
              <a:spcBef>
                <a:spcPts val="0"/>
              </a:spcBef>
              <a:spcAft>
                <a:spcPts val="0"/>
              </a:spcAft>
              <a:defRPr/>
            </a:pPr>
            <a:r>
              <a:rPr lang="el-GR" i="1" dirty="0">
                <a:solidFill>
                  <a:schemeClr val="bg1"/>
                </a:solidFill>
                <a:latin typeface="+mn-lt"/>
                <a:cs typeface="+mn-cs"/>
              </a:rPr>
              <a:t>*Μοναδιαία ΑΦΜ</a:t>
            </a:r>
          </a:p>
        </p:txBody>
      </p:sp>
      <p:sp>
        <p:nvSpPr>
          <p:cNvPr id="38" name="Rectangle 37"/>
          <p:cNvSpPr/>
          <p:nvPr/>
        </p:nvSpPr>
        <p:spPr>
          <a:xfrm>
            <a:off x="304800" y="3086100"/>
            <a:ext cx="2514600" cy="685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2400" b="1" dirty="0">
                <a:effectLst>
                  <a:outerShdw blurRad="38100" dist="38100" dir="2700000" algn="tl">
                    <a:srgbClr val="000000">
                      <a:alpha val="43137"/>
                    </a:srgbClr>
                  </a:outerShdw>
                </a:effectLst>
              </a:rPr>
              <a:t>Αριθμός ωφελουμένων</a:t>
            </a:r>
          </a:p>
        </p:txBody>
      </p:sp>
      <p:graphicFrame>
        <p:nvGraphicFramePr>
          <p:cNvPr id="15" name="14 - Γράφημα">
            <a:extLst>
              <a:ext uri="{FF2B5EF4-FFF2-40B4-BE49-F238E27FC236}">
                <a16:creationId xmlns="" xmlns:xdr="http://schemas.openxmlformats.org/drawingml/2006/spreadsheetDrawing" xmlns:a16="http://schemas.microsoft.com/office/drawing/2014/main" xmlns:lc="http://schemas.openxmlformats.org/drawingml/2006/lockedCanvas" id="{00000000-0008-0000-0000-000002000000}"/>
              </a:ext>
            </a:extLst>
          </p:cNvPr>
          <p:cNvGraphicFramePr/>
          <p:nvPr/>
        </p:nvGraphicFramePr>
        <p:xfrm>
          <a:off x="3200400" y="4152900"/>
          <a:ext cx="13563600" cy="47320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512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512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Επιστρεπτέα Προκαταβολή</a:t>
            </a:r>
            <a:endParaRPr lang="en-US" altLang="en-US" sz="3800" b="1">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9" name="Πίνακας 8">
            <a:extLst>
              <a:ext uri="{FF2B5EF4-FFF2-40B4-BE49-F238E27FC236}">
                <a16:creationId xmlns:a16="http://schemas.microsoft.com/office/drawing/2014/main" xmlns="" id="{623E632D-6AE4-4A2F-A876-68942A1E21A4}"/>
              </a:ext>
            </a:extLst>
          </p:cNvPr>
          <p:cNvGraphicFramePr>
            <a:graphicFrameLocks noGrp="1"/>
          </p:cNvGraphicFramePr>
          <p:nvPr>
            <p:extLst>
              <p:ext uri="{D42A27DB-BD31-4B8C-83A1-F6EECF244321}">
                <p14:modId xmlns:p14="http://schemas.microsoft.com/office/powerpoint/2010/main" xmlns="" val="3413884798"/>
              </p:ext>
            </p:extLst>
          </p:nvPr>
        </p:nvGraphicFramePr>
        <p:xfrm>
          <a:off x="1447801" y="2171701"/>
          <a:ext cx="15280975" cy="5257801"/>
        </p:xfrm>
        <a:graphic>
          <a:graphicData uri="http://schemas.openxmlformats.org/drawingml/2006/table">
            <a:tbl>
              <a:tblPr/>
              <a:tblGrid>
                <a:gridCol w="1471765">
                  <a:extLst>
                    <a:ext uri="{9D8B030D-6E8A-4147-A177-3AD203B41FA5}">
                      <a16:colId xmlns:a16="http://schemas.microsoft.com/office/drawing/2014/main" xmlns="" val="1276760426"/>
                    </a:ext>
                  </a:extLst>
                </a:gridCol>
                <a:gridCol w="962025">
                  <a:extLst>
                    <a:ext uri="{9D8B030D-6E8A-4147-A177-3AD203B41FA5}">
                      <a16:colId xmlns:a16="http://schemas.microsoft.com/office/drawing/2014/main" xmlns="" val="428707359"/>
                    </a:ext>
                  </a:extLst>
                </a:gridCol>
                <a:gridCol w="979248">
                  <a:extLst>
                    <a:ext uri="{9D8B030D-6E8A-4147-A177-3AD203B41FA5}">
                      <a16:colId xmlns:a16="http://schemas.microsoft.com/office/drawing/2014/main" xmlns="" val="3282072927"/>
                    </a:ext>
                  </a:extLst>
                </a:gridCol>
                <a:gridCol w="934726">
                  <a:extLst>
                    <a:ext uri="{9D8B030D-6E8A-4147-A177-3AD203B41FA5}">
                      <a16:colId xmlns:a16="http://schemas.microsoft.com/office/drawing/2014/main" xmlns="" val="3766792918"/>
                    </a:ext>
                  </a:extLst>
                </a:gridCol>
                <a:gridCol w="1019295">
                  <a:extLst>
                    <a:ext uri="{9D8B030D-6E8A-4147-A177-3AD203B41FA5}">
                      <a16:colId xmlns:a16="http://schemas.microsoft.com/office/drawing/2014/main" xmlns="" val="2041773007"/>
                    </a:ext>
                  </a:extLst>
                </a:gridCol>
                <a:gridCol w="934726">
                  <a:extLst>
                    <a:ext uri="{9D8B030D-6E8A-4147-A177-3AD203B41FA5}">
                      <a16:colId xmlns:a16="http://schemas.microsoft.com/office/drawing/2014/main" xmlns="" val="4277984180"/>
                    </a:ext>
                  </a:extLst>
                </a:gridCol>
                <a:gridCol w="978898">
                  <a:extLst>
                    <a:ext uri="{9D8B030D-6E8A-4147-A177-3AD203B41FA5}">
                      <a16:colId xmlns:a16="http://schemas.microsoft.com/office/drawing/2014/main" xmlns="" val="2704459530"/>
                    </a:ext>
                  </a:extLst>
                </a:gridCol>
                <a:gridCol w="934726">
                  <a:extLst>
                    <a:ext uri="{9D8B030D-6E8A-4147-A177-3AD203B41FA5}">
                      <a16:colId xmlns:a16="http://schemas.microsoft.com/office/drawing/2014/main" xmlns="" val="1061972194"/>
                    </a:ext>
                  </a:extLst>
                </a:gridCol>
                <a:gridCol w="1111399">
                  <a:extLst>
                    <a:ext uri="{9D8B030D-6E8A-4147-A177-3AD203B41FA5}">
                      <a16:colId xmlns:a16="http://schemas.microsoft.com/office/drawing/2014/main" xmlns="" val="3074632905"/>
                    </a:ext>
                  </a:extLst>
                </a:gridCol>
                <a:gridCol w="934726">
                  <a:extLst>
                    <a:ext uri="{9D8B030D-6E8A-4147-A177-3AD203B41FA5}">
                      <a16:colId xmlns:a16="http://schemas.microsoft.com/office/drawing/2014/main" xmlns="" val="3297784022"/>
                    </a:ext>
                  </a:extLst>
                </a:gridCol>
                <a:gridCol w="1111399">
                  <a:extLst>
                    <a:ext uri="{9D8B030D-6E8A-4147-A177-3AD203B41FA5}">
                      <a16:colId xmlns:a16="http://schemas.microsoft.com/office/drawing/2014/main" xmlns="" val="2962358452"/>
                    </a:ext>
                  </a:extLst>
                </a:gridCol>
                <a:gridCol w="934726">
                  <a:extLst>
                    <a:ext uri="{9D8B030D-6E8A-4147-A177-3AD203B41FA5}">
                      <a16:colId xmlns:a16="http://schemas.microsoft.com/office/drawing/2014/main" xmlns="" val="2498603973"/>
                    </a:ext>
                  </a:extLst>
                </a:gridCol>
                <a:gridCol w="1019295">
                  <a:extLst>
                    <a:ext uri="{9D8B030D-6E8A-4147-A177-3AD203B41FA5}">
                      <a16:colId xmlns:a16="http://schemas.microsoft.com/office/drawing/2014/main" xmlns="" val="3628524797"/>
                    </a:ext>
                  </a:extLst>
                </a:gridCol>
                <a:gridCol w="934726">
                  <a:extLst>
                    <a:ext uri="{9D8B030D-6E8A-4147-A177-3AD203B41FA5}">
                      <a16:colId xmlns:a16="http://schemas.microsoft.com/office/drawing/2014/main" xmlns="" val="3296822913"/>
                    </a:ext>
                  </a:extLst>
                </a:gridCol>
                <a:gridCol w="1019295">
                  <a:extLst>
                    <a:ext uri="{9D8B030D-6E8A-4147-A177-3AD203B41FA5}">
                      <a16:colId xmlns:a16="http://schemas.microsoft.com/office/drawing/2014/main" xmlns="" val="3518023652"/>
                    </a:ext>
                  </a:extLst>
                </a:gridCol>
              </a:tblGrid>
              <a:tr h="1658443">
                <a:tc rowSpan="2">
                  <a:txBody>
                    <a:bodyPr/>
                    <a:lstStyle/>
                    <a:p>
                      <a:pPr algn="ctr" fontAlgn="ctr"/>
                      <a:r>
                        <a:rPr lang="el-GR" sz="1400" b="1" i="0" u="none" strike="noStrike" dirty="0" smtClean="0">
                          <a:solidFill>
                            <a:srgbClr val="000000"/>
                          </a:solidFill>
                          <a:effectLst/>
                          <a:latin typeface="Calibri" panose="020F0502020204030204" pitchFamily="34" charset="0"/>
                        </a:rPr>
                        <a:t>ΠΕΡΙΦΕΡΕΙΑΚΗ</a:t>
                      </a:r>
                    </a:p>
                    <a:p>
                      <a:pPr algn="ctr" fontAlgn="ctr"/>
                      <a:r>
                        <a:rPr lang="el-GR" sz="1400" b="1" i="0" u="none" strike="noStrike" dirty="0" smtClean="0">
                          <a:solidFill>
                            <a:srgbClr val="000000"/>
                          </a:solidFill>
                          <a:effectLst/>
                          <a:latin typeface="Calibri" panose="020F0502020204030204" pitchFamily="34" charset="0"/>
                        </a:rPr>
                        <a:t>ΕΝΟΤΗΤΑ</a:t>
                      </a:r>
                      <a:endParaRPr lang="el-GR"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l-GR" sz="1400" b="1" i="0" u="none" strike="noStrike">
                          <a:solidFill>
                            <a:srgbClr val="000000"/>
                          </a:solidFill>
                          <a:effectLst/>
                          <a:latin typeface="Calibri" panose="020F0502020204030204" pitchFamily="34" charset="0"/>
                        </a:rPr>
                        <a:t>Σ Υ Ν Ο Λ 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gridSpan="2">
                  <a:txBody>
                    <a:bodyPr/>
                    <a:lstStyle/>
                    <a:p>
                      <a:pPr algn="ctr" fontAlgn="ctr"/>
                      <a:r>
                        <a:rPr lang="el-GR" sz="1400" b="1" i="0" u="none" strike="noStrike" dirty="0">
                          <a:solidFill>
                            <a:srgbClr val="000000"/>
                          </a:solidFill>
                          <a:effectLst/>
                          <a:latin typeface="Calibri" panose="020F0502020204030204" pitchFamily="34" charset="0"/>
                        </a:rPr>
                        <a:t>ΕΠΙΣΤΡΕΠΤΕΑ</a:t>
                      </a:r>
                      <a:br>
                        <a:rPr lang="el-GR" sz="1400" b="1" i="0" u="none" strike="noStrike" dirty="0">
                          <a:solidFill>
                            <a:srgbClr val="000000"/>
                          </a:solidFill>
                          <a:effectLst/>
                          <a:latin typeface="Calibri" panose="020F0502020204030204" pitchFamily="34" charset="0"/>
                        </a:rPr>
                      </a:br>
                      <a:r>
                        <a:rPr lang="el-GR" sz="1400" b="1" i="0" u="none" strike="noStrike" dirty="0">
                          <a:solidFill>
                            <a:srgbClr val="000000"/>
                          </a:solidFill>
                          <a:effectLst/>
                          <a:latin typeface="Calibri" panose="020F0502020204030204" pitchFamily="34" charset="0"/>
                        </a:rPr>
                        <a:t>ΠΡΟΚΑΤΑΒΟΛΗ</a:t>
                      </a:r>
                      <a:br>
                        <a:rPr lang="el-GR" sz="1400" b="1" i="0" u="none" strike="noStrike" dirty="0">
                          <a:solidFill>
                            <a:srgbClr val="000000"/>
                          </a:solidFill>
                          <a:effectLst/>
                          <a:latin typeface="Calibri" panose="020F0502020204030204" pitchFamily="34" charset="0"/>
                        </a:rPr>
                      </a:br>
                      <a:r>
                        <a:rPr lang="el-GR" sz="1400" b="1"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gridSpan="2">
                  <a:txBody>
                    <a:bodyPr/>
                    <a:lstStyle/>
                    <a:p>
                      <a:pPr algn="ctr" fontAlgn="ctr"/>
                      <a:r>
                        <a:rPr lang="el-GR" sz="1400" b="1" i="0" u="none" strike="noStrike">
                          <a:solidFill>
                            <a:srgbClr val="000000"/>
                          </a:solidFill>
                          <a:effectLst/>
                          <a:latin typeface="Calibri" panose="020F0502020204030204" pitchFamily="34" charset="0"/>
                        </a:rPr>
                        <a:t>ΕΠΙΣΤΡΕΠΤΕΑ</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ΠΡΟΚΑΤΑΒΟΛΗ</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gridSpan="2">
                  <a:txBody>
                    <a:bodyPr/>
                    <a:lstStyle/>
                    <a:p>
                      <a:pPr algn="ctr" fontAlgn="ctr"/>
                      <a:r>
                        <a:rPr lang="el-GR" sz="1400" b="1" i="0" u="none" strike="noStrike">
                          <a:solidFill>
                            <a:srgbClr val="000000"/>
                          </a:solidFill>
                          <a:effectLst/>
                          <a:latin typeface="Calibri" panose="020F0502020204030204" pitchFamily="34" charset="0"/>
                        </a:rPr>
                        <a:t>ΕΠΙΣΤΡΕΠΤΕΑ</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ΠΡΟΚΑΤΑΒΟΛΗ</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gridSpan="2">
                  <a:txBody>
                    <a:bodyPr/>
                    <a:lstStyle/>
                    <a:p>
                      <a:pPr algn="ctr" fontAlgn="ctr"/>
                      <a:r>
                        <a:rPr lang="el-GR" sz="1400" b="1" i="0" u="none" strike="noStrike">
                          <a:solidFill>
                            <a:srgbClr val="000000"/>
                          </a:solidFill>
                          <a:effectLst/>
                          <a:latin typeface="Calibri" panose="020F0502020204030204" pitchFamily="34" charset="0"/>
                        </a:rPr>
                        <a:t>ΕΠΙΣΤΡΕΠΤΕΑ</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ΠΡΟΚΑΤΑΒΟΛΗ</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gridSpan="2">
                  <a:txBody>
                    <a:bodyPr/>
                    <a:lstStyle/>
                    <a:p>
                      <a:pPr algn="ctr" fontAlgn="ctr"/>
                      <a:r>
                        <a:rPr lang="el-GR" sz="1400" b="1" i="0" u="none" strike="noStrike">
                          <a:solidFill>
                            <a:srgbClr val="000000"/>
                          </a:solidFill>
                          <a:effectLst/>
                          <a:latin typeface="Calibri" panose="020F0502020204030204" pitchFamily="34" charset="0"/>
                        </a:rPr>
                        <a:t>ΕΠΙΣΤΡΕΠΤΕΑ</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ΠΡΟΚΑΤΑΒΟΛΗ</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gridSpan="2">
                  <a:txBody>
                    <a:bodyPr/>
                    <a:lstStyle/>
                    <a:p>
                      <a:pPr algn="ctr" fontAlgn="ctr"/>
                      <a:r>
                        <a:rPr lang="el-GR" sz="1400" b="1" i="0" u="none" strike="noStrike">
                          <a:solidFill>
                            <a:srgbClr val="000000"/>
                          </a:solidFill>
                          <a:effectLst/>
                          <a:latin typeface="Calibri" panose="020F0502020204030204" pitchFamily="34" charset="0"/>
                        </a:rPr>
                        <a:t>ΕΠΙΣΤΡΕΠΤΕΑ</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ΠΡΟΚΑΤΑΒΟΛΗ</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extLst>
                  <a:ext uri="{0D108BD9-81ED-4DB2-BD59-A6C34878D82A}">
                    <a16:rowId xmlns:a16="http://schemas.microsoft.com/office/drawing/2014/main" xmlns="" val="3867377630"/>
                  </a:ext>
                </a:extLst>
              </a:tr>
              <a:tr h="518398">
                <a:tc vMerge="1">
                  <a:txBody>
                    <a:bodyPr/>
                    <a:lstStyle/>
                    <a:p>
                      <a:endParaRPr lang="el-GR"/>
                    </a:p>
                  </a:txBody>
                  <a:tcPr/>
                </a:tc>
                <a:tc>
                  <a:txBody>
                    <a:bodyPr/>
                    <a:lstStyle/>
                    <a:p>
                      <a:pPr algn="ctr" fontAlgn="ctr"/>
                      <a:r>
                        <a:rPr lang="el-GR" sz="1400" b="1" i="0" u="none" strike="noStrike">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dirty="0">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dirty="0">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dirty="0">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917331576"/>
                  </a:ext>
                </a:extLst>
              </a:tr>
              <a:tr h="518398">
                <a:tc>
                  <a:txBody>
                    <a:bodyPr/>
                    <a:lstStyle/>
                    <a:p>
                      <a:pPr algn="ctr" fontAlgn="ctr"/>
                      <a:r>
                        <a:rPr lang="el-GR" sz="1400" b="1" i="0" u="none" strike="noStrike" dirty="0">
                          <a:solidFill>
                            <a:srgbClr val="000000"/>
                          </a:solidFill>
                          <a:effectLst/>
                          <a:latin typeface="Calibri" panose="020F0502020204030204" pitchFamily="34" charset="0"/>
                        </a:rPr>
                        <a:t>ΚΑΣΤΟΡΙΑΣ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3.240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46.544.201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3.208.260,45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6.850.153</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12.062.682</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2.570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14.278.826</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2.209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7.708.769</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1.465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2.435.508</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760545487"/>
                  </a:ext>
                </a:extLst>
              </a:tr>
              <a:tr h="518398">
                <a:tc>
                  <a:txBody>
                    <a:bodyPr/>
                    <a:lstStyle/>
                    <a:p>
                      <a:pPr algn="ctr" fontAlgn="ctr"/>
                      <a:r>
                        <a:rPr lang="el-GR" sz="1400" b="1" i="0" u="none" strike="noStrike" dirty="0">
                          <a:solidFill>
                            <a:srgbClr val="000000"/>
                          </a:solidFill>
                          <a:effectLst/>
                          <a:latin typeface="Calibri" panose="020F0502020204030204" pitchFamily="34" charset="0"/>
                        </a:rPr>
                        <a:t>ΓΡΕΒΕΝΩΝ</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2.138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9.828.794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441.664,80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622.320</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1.056.636</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4.148.146</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2.603.481</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956.543</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443031761"/>
                  </a:ext>
                </a:extLst>
              </a:tr>
              <a:tr h="508588">
                <a:tc>
                  <a:txBody>
                    <a:bodyPr/>
                    <a:lstStyle/>
                    <a:p>
                      <a:pPr algn="ctr" fontAlgn="ctr"/>
                      <a:r>
                        <a:rPr lang="el-GR" sz="1400" b="1" i="0" u="none" strike="noStrike">
                          <a:solidFill>
                            <a:srgbClr val="000000"/>
                          </a:solidFill>
                          <a:effectLst/>
                          <a:latin typeface="Calibri" panose="020F0502020204030204" pitchFamily="34" charset="0"/>
                        </a:rPr>
                        <a:t>ΚΟΖΑΝΗΣ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8.168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73.717.012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5.668.435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11.508.050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13.770.572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6.539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23.609.773</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5.319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13.043.270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3.682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6.116.912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836453907"/>
                  </a:ext>
                </a:extLst>
              </a:tr>
              <a:tr h="518398">
                <a:tc>
                  <a:txBody>
                    <a:bodyPr/>
                    <a:lstStyle/>
                    <a:p>
                      <a:pPr algn="ctr" fontAlgn="ctr"/>
                      <a:r>
                        <a:rPr lang="el-GR" sz="1400" b="1" i="0" u="none" strike="noStrike" dirty="0">
                          <a:solidFill>
                            <a:srgbClr val="000000"/>
                          </a:solidFill>
                          <a:effectLst/>
                          <a:latin typeface="Calibri" panose="020F0502020204030204" pitchFamily="34" charset="0"/>
                        </a:rPr>
                        <a:t>ΦΛΩΡΙΝΑΣ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2.873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15.118.972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1.063.006,71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2.176.184</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1.839.367</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2.187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5.158.096</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1.743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3.356.769</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0" i="0" u="none" strike="noStrike" kern="1200" dirty="0" smtClean="0">
                          <a:solidFill>
                            <a:srgbClr val="000000"/>
                          </a:solidFill>
                          <a:effectLst/>
                          <a:latin typeface="Calibri" panose="020F0502020204030204" pitchFamily="34" charset="0"/>
                          <a:ea typeface="+mn-ea"/>
                          <a:cs typeface="+mn-cs"/>
                        </a:rPr>
                        <a:t>1.525.547</a:t>
                      </a:r>
                      <a:endParaRPr lang="el-G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983226750"/>
                  </a:ext>
                </a:extLst>
              </a:tr>
              <a:tr h="1017178">
                <a:tc>
                  <a:txBody>
                    <a:bodyPr/>
                    <a:lstStyle/>
                    <a:p>
                      <a:pPr algn="ctr" fontAlgn="b"/>
                      <a:r>
                        <a:rPr lang="el-GR" sz="1400" b="1" i="0" u="none" strike="noStrike" dirty="0">
                          <a:solidFill>
                            <a:srgbClr val="000000"/>
                          </a:solidFill>
                          <a:effectLst/>
                          <a:latin typeface="Calibri" panose="020F0502020204030204" pitchFamily="34" charset="0"/>
                        </a:rPr>
                        <a:t>ΠΕΡΙΦΕΡΕΙΑ ΔΥΤΙΚΗΣ ΜΑΚΕΔΟΝΙΑΣ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16.419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145.208.979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10.381.367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1.818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21.156.708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2.174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28.729.258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13.067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47.194.843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10.656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26.712.292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7.265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0" i="0" u="none" strike="noStrike" kern="1200" dirty="0">
                          <a:solidFill>
                            <a:srgbClr val="000000"/>
                          </a:solidFill>
                          <a:effectLst/>
                          <a:latin typeface="Calibri" panose="020F0502020204030204" pitchFamily="34" charset="0"/>
                          <a:ea typeface="+mn-ea"/>
                          <a:cs typeface="+mn-cs"/>
                        </a:rPr>
                        <a:t>11.034.512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312944917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6147"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6148"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Αποζημίωση Ειδικού Σκοπού σε Επιχειρήσεις </a:t>
            </a: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7" name="6 - Πίνακας"/>
          <p:cNvGraphicFramePr>
            <a:graphicFrameLocks noGrp="1"/>
          </p:cNvGraphicFramePr>
          <p:nvPr>
            <p:extLst>
              <p:ext uri="{D42A27DB-BD31-4B8C-83A1-F6EECF244321}">
                <p14:modId xmlns:p14="http://schemas.microsoft.com/office/powerpoint/2010/main" xmlns="" val="2630865520"/>
              </p:ext>
            </p:extLst>
          </p:nvPr>
        </p:nvGraphicFramePr>
        <p:xfrm>
          <a:off x="1524000" y="1943100"/>
          <a:ext cx="15239999" cy="5343913"/>
        </p:xfrm>
        <a:graphic>
          <a:graphicData uri="http://schemas.openxmlformats.org/drawingml/2006/table">
            <a:tbl>
              <a:tblPr/>
              <a:tblGrid>
                <a:gridCol w="3057255">
                  <a:extLst>
                    <a:ext uri="{9D8B030D-6E8A-4147-A177-3AD203B41FA5}">
                      <a16:colId xmlns:a16="http://schemas.microsoft.com/office/drawing/2014/main" xmlns="" val="20000"/>
                    </a:ext>
                  </a:extLst>
                </a:gridCol>
                <a:gridCol w="3057255">
                  <a:extLst>
                    <a:ext uri="{9D8B030D-6E8A-4147-A177-3AD203B41FA5}">
                      <a16:colId xmlns:a16="http://schemas.microsoft.com/office/drawing/2014/main" xmlns="" val="20001"/>
                    </a:ext>
                  </a:extLst>
                </a:gridCol>
                <a:gridCol w="924903">
                  <a:extLst>
                    <a:ext uri="{9D8B030D-6E8A-4147-A177-3AD203B41FA5}">
                      <a16:colId xmlns:a16="http://schemas.microsoft.com/office/drawing/2014/main" xmlns="" val="20002"/>
                    </a:ext>
                  </a:extLst>
                </a:gridCol>
                <a:gridCol w="1671940">
                  <a:extLst>
                    <a:ext uri="{9D8B030D-6E8A-4147-A177-3AD203B41FA5}">
                      <a16:colId xmlns:a16="http://schemas.microsoft.com/office/drawing/2014/main" xmlns="" val="20003"/>
                    </a:ext>
                  </a:extLst>
                </a:gridCol>
                <a:gridCol w="924903">
                  <a:extLst>
                    <a:ext uri="{9D8B030D-6E8A-4147-A177-3AD203B41FA5}">
                      <a16:colId xmlns:a16="http://schemas.microsoft.com/office/drawing/2014/main" xmlns="" val="20004"/>
                    </a:ext>
                  </a:extLst>
                </a:gridCol>
                <a:gridCol w="1529648">
                  <a:extLst>
                    <a:ext uri="{9D8B030D-6E8A-4147-A177-3AD203B41FA5}">
                      <a16:colId xmlns:a16="http://schemas.microsoft.com/office/drawing/2014/main" xmlns="" val="20005"/>
                    </a:ext>
                  </a:extLst>
                </a:gridCol>
                <a:gridCol w="881596">
                  <a:extLst>
                    <a:ext uri="{9D8B030D-6E8A-4147-A177-3AD203B41FA5}">
                      <a16:colId xmlns:a16="http://schemas.microsoft.com/office/drawing/2014/main" xmlns="" val="20006"/>
                    </a:ext>
                  </a:extLst>
                </a:gridCol>
                <a:gridCol w="1083629">
                  <a:extLst>
                    <a:ext uri="{9D8B030D-6E8A-4147-A177-3AD203B41FA5}">
                      <a16:colId xmlns:a16="http://schemas.microsoft.com/office/drawing/2014/main" xmlns="" val="20007"/>
                    </a:ext>
                  </a:extLst>
                </a:gridCol>
                <a:gridCol w="881596">
                  <a:extLst>
                    <a:ext uri="{9D8B030D-6E8A-4147-A177-3AD203B41FA5}">
                      <a16:colId xmlns:a16="http://schemas.microsoft.com/office/drawing/2014/main" xmlns="" val="20008"/>
                    </a:ext>
                  </a:extLst>
                </a:gridCol>
                <a:gridCol w="1227274">
                  <a:extLst>
                    <a:ext uri="{9D8B030D-6E8A-4147-A177-3AD203B41FA5}">
                      <a16:colId xmlns:a16="http://schemas.microsoft.com/office/drawing/2014/main" xmlns="" val="20009"/>
                    </a:ext>
                  </a:extLst>
                </a:gridCol>
              </a:tblGrid>
              <a:tr h="1730631">
                <a:tc rowSpan="2">
                  <a:txBody>
                    <a:bodyPr/>
                    <a:lstStyle/>
                    <a:p>
                      <a:pPr algn="ctr" fontAlgn="ctr"/>
                      <a:r>
                        <a:rPr lang="el-GR" sz="1800" b="1" i="0" u="none" strike="noStrike" dirty="0" smtClean="0">
                          <a:solidFill>
                            <a:srgbClr val="000000"/>
                          </a:solidFill>
                          <a:latin typeface="Calibri"/>
                        </a:rPr>
                        <a:t>ΠΕΡΙΦΕΡΕΙΑΚΗ</a:t>
                      </a:r>
                      <a:r>
                        <a:rPr lang="el-GR" sz="1800" b="1" i="0" u="none" strike="noStrike" baseline="0" dirty="0" smtClean="0">
                          <a:solidFill>
                            <a:srgbClr val="000000"/>
                          </a:solidFill>
                          <a:latin typeface="Calibri"/>
                        </a:rPr>
                        <a:t> </a:t>
                      </a:r>
                    </a:p>
                    <a:p>
                      <a:pPr algn="ctr" fontAlgn="ctr"/>
                      <a:r>
                        <a:rPr lang="el-GR" sz="1800" b="1" i="0" u="none" strike="noStrike" baseline="0" dirty="0" smtClean="0">
                          <a:solidFill>
                            <a:srgbClr val="000000"/>
                          </a:solidFill>
                          <a:latin typeface="Calibri"/>
                        </a:rPr>
                        <a:t>ΕΝΟΤΗΤΑ</a:t>
                      </a:r>
                      <a:endParaRPr lang="el-GR"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1" i="0" u="none" strike="noStrike" kern="1200" dirty="0">
                          <a:solidFill>
                            <a:srgbClr val="000000"/>
                          </a:solidFill>
                          <a:latin typeface="+mn-lt"/>
                          <a:ea typeface="+mn-ea"/>
                          <a:cs typeface="+mn-cs"/>
                        </a:rPr>
                        <a:t>ΣΥΝΟΛΟ </a:t>
                      </a:r>
                    </a:p>
                    <a:p>
                      <a:pPr algn="ctr" fontAlgn="ctr"/>
                      <a:r>
                        <a:rPr lang="el-GR" sz="1800" b="1" i="0" u="none" strike="noStrike" kern="1200" dirty="0">
                          <a:solidFill>
                            <a:srgbClr val="000000"/>
                          </a:solidFill>
                          <a:latin typeface="+mn-lt"/>
                          <a:ea typeface="+mn-ea"/>
                          <a:cs typeface="+mn-cs"/>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el-GR" sz="1800" b="0" i="0" u="none" strike="noStrike" kern="1200" dirty="0">
                          <a:solidFill>
                            <a:srgbClr val="000000"/>
                          </a:solidFill>
                          <a:latin typeface="+mn-lt"/>
                          <a:ea typeface="+mn-ea"/>
                          <a:cs typeface="+mn-cs"/>
                        </a:rPr>
                        <a:t>ΑΠΟΖΗΜΙΩΣΗ</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ΕΙΔΙΚΟΥ ΣΚΟΠΟΥ</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l-GR"/>
                    </a:p>
                  </a:txBody>
                  <a:tcPr/>
                </a:tc>
                <a:tc gridSpan="2">
                  <a:txBody>
                    <a:bodyPr/>
                    <a:lstStyle/>
                    <a:p>
                      <a:pPr algn="ctr" fontAlgn="ctr"/>
                      <a:r>
                        <a:rPr lang="el-GR" sz="1800" b="0" i="0" u="none" strike="noStrike" kern="1200" dirty="0">
                          <a:solidFill>
                            <a:srgbClr val="000000"/>
                          </a:solidFill>
                          <a:latin typeface="+mn-lt"/>
                          <a:ea typeface="+mn-ea"/>
                          <a:cs typeface="+mn-cs"/>
                        </a:rPr>
                        <a:t>ΑΠΟΖΗΜΙΩΣΗ</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ΕΙΔΙΚΟΥ ΣΚΟΠΟΥ</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l-GR"/>
                    </a:p>
                  </a:txBody>
                  <a:tcPr/>
                </a:tc>
                <a:tc gridSpan="2">
                  <a:txBody>
                    <a:bodyPr/>
                    <a:lstStyle/>
                    <a:p>
                      <a:pPr algn="ctr" fontAlgn="ctr"/>
                      <a:r>
                        <a:rPr lang="el-GR" sz="1800" b="0" i="0" u="none" strike="noStrike" kern="1200" dirty="0">
                          <a:solidFill>
                            <a:srgbClr val="000000"/>
                          </a:solidFill>
                          <a:latin typeface="+mn-lt"/>
                          <a:ea typeface="+mn-ea"/>
                          <a:cs typeface="+mn-cs"/>
                        </a:rPr>
                        <a:t>ΑΠΟΖΗΜΙΩΣΗ</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ΕΙΔΙΚΟΥ ΣΚΟΠΟΥ</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l-GR"/>
                    </a:p>
                  </a:txBody>
                  <a:tcPr/>
                </a:tc>
                <a:tc gridSpan="2">
                  <a:txBody>
                    <a:bodyPr/>
                    <a:lstStyle/>
                    <a:p>
                      <a:pPr algn="ctr" fontAlgn="ctr"/>
                      <a:r>
                        <a:rPr lang="el-GR" sz="1800" b="0" i="0" u="none" strike="noStrike" kern="1200" dirty="0">
                          <a:solidFill>
                            <a:srgbClr val="000000"/>
                          </a:solidFill>
                          <a:latin typeface="+mn-lt"/>
                          <a:ea typeface="+mn-ea"/>
                          <a:cs typeface="+mn-cs"/>
                        </a:rPr>
                        <a:t>ΑΠΟΖΗΜΙΩΣΗ</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ΕΙΔΙΚΟΥ ΣΚΟΠΟΥ</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l-GR"/>
                    </a:p>
                  </a:txBody>
                  <a:tcPr/>
                </a:tc>
                <a:extLst>
                  <a:ext uri="{0D108BD9-81ED-4DB2-BD59-A6C34878D82A}">
                    <a16:rowId xmlns:a16="http://schemas.microsoft.com/office/drawing/2014/main" xmlns="" val="10000"/>
                  </a:ext>
                </a:extLst>
              </a:tr>
              <a:tr h="490346">
                <a:tc vMerge="1">
                  <a:txBody>
                    <a:bodyPr/>
                    <a:lstStyle/>
                    <a:p>
                      <a:endParaRPr lang="el-GR"/>
                    </a:p>
                  </a:txBody>
                  <a:tcPr/>
                </a:tc>
                <a:tc>
                  <a:txBody>
                    <a:bodyPr/>
                    <a:lstStyle/>
                    <a:p>
                      <a:pPr algn="ctr" fontAlgn="ctr"/>
                      <a:r>
                        <a:rPr lang="el-GR" sz="1800" b="1" i="0" u="none" strike="noStrike" dirty="0">
                          <a:solidFill>
                            <a:srgbClr val="000000"/>
                          </a:solidFill>
                          <a:latin typeface="Calibri"/>
                        </a:rPr>
                        <a:t> ΣΥΝΟΛΟ</a:t>
                      </a:r>
                    </a:p>
                  </a:txBody>
                  <a:tcPr marL="9525" marR="9525" marT="9525" marB="0" anchor="ctr">
                    <a:lnT w="635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fontAlgn="ctr"/>
                      <a:r>
                        <a:rPr lang="el-GR" sz="1800" b="0" i="0" u="none" strike="noStrike" dirty="0">
                          <a:solidFill>
                            <a:srgbClr val="000000"/>
                          </a:solidFill>
                          <a:latin typeface="Calibri"/>
                        </a:rPr>
                        <a:t>ΠΛΗΘΟΣ</a:t>
                      </a: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ΠΟΣΟ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ΠΛΗΘΟΣ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ΠΟΣΟ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ΠΛΗΘΟΣ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ΠΟΣΟ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ΠΛΗΘΟΣ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ΠΟΣΟ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490346">
                <a:tc>
                  <a:txBody>
                    <a:bodyPr/>
                    <a:lstStyle/>
                    <a:p>
                      <a:pPr algn="ctr" fontAlgn="ctr"/>
                      <a:r>
                        <a:rPr lang="el-GR" sz="1800" b="1" i="0" u="none" strike="noStrike" dirty="0">
                          <a:solidFill>
                            <a:srgbClr val="000000"/>
                          </a:solidFill>
                          <a:latin typeface="Calibri"/>
                        </a:rPr>
                        <a:t>ΚΑΣΤΟΡΙΑΣ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1" i="0" u="none" strike="noStrike" dirty="0">
                          <a:solidFill>
                            <a:srgbClr val="000000"/>
                          </a:solidFill>
                          <a:latin typeface="Calibri"/>
                        </a:rPr>
                        <a:t>2.257.820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2.302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1.841.600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934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402.348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11.004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2.868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3"/>
                  </a:ext>
                </a:extLst>
              </a:tr>
              <a:tr h="490346">
                <a:tc>
                  <a:txBody>
                    <a:bodyPr/>
                    <a:lstStyle/>
                    <a:p>
                      <a:pPr algn="ctr" fontAlgn="ctr"/>
                      <a:r>
                        <a:rPr lang="el-GR" sz="1800" b="1" i="0" u="none" strike="noStrike" dirty="0">
                          <a:solidFill>
                            <a:srgbClr val="000000"/>
                          </a:solidFill>
                          <a:latin typeface="Calibri"/>
                        </a:rPr>
                        <a:t>ΓΡΕΒΕΝΩΝ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1" i="0" u="none" strike="noStrike" kern="1200" dirty="0">
                          <a:solidFill>
                            <a:srgbClr val="000000"/>
                          </a:solidFill>
                          <a:latin typeface="Calibri"/>
                          <a:ea typeface="+mn-ea"/>
                          <a:cs typeface="+mn-cs"/>
                        </a:rPr>
                        <a:t>1.203.112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930.400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268.644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3.234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834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4"/>
                  </a:ext>
                </a:extLst>
              </a:tr>
              <a:tr h="490346">
                <a:tc>
                  <a:txBody>
                    <a:bodyPr/>
                    <a:lstStyle/>
                    <a:p>
                      <a:pPr algn="ctr" fontAlgn="ctr"/>
                      <a:r>
                        <a:rPr lang="el-GR" sz="1800" b="1" i="0" u="none" strike="noStrike" dirty="0">
                          <a:solidFill>
                            <a:srgbClr val="000000"/>
                          </a:solidFill>
                          <a:latin typeface="Calibri"/>
                        </a:rPr>
                        <a:t>ΚΟΖΑΝΗΣ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1" i="0" u="none" strike="noStrike" dirty="0">
                          <a:solidFill>
                            <a:srgbClr val="000000"/>
                          </a:solidFill>
                          <a:latin typeface="Calibri"/>
                        </a:rPr>
                        <a:t>5.674.788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5.697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4.557.600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2.504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1.076.694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28.824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11.670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5"/>
                  </a:ext>
                </a:extLst>
              </a:tr>
              <a:tr h="490346">
                <a:tc>
                  <a:txBody>
                    <a:bodyPr/>
                    <a:lstStyle/>
                    <a:p>
                      <a:pPr algn="ctr" fontAlgn="ctr"/>
                      <a:r>
                        <a:rPr lang="el-GR" sz="1800" b="1" i="0" u="none" strike="noStrike" dirty="0">
                          <a:solidFill>
                            <a:srgbClr val="000000"/>
                          </a:solidFill>
                          <a:latin typeface="Calibri"/>
                        </a:rPr>
                        <a:t>ΦΛΩΡΙΝΑΣ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1" i="0" u="none" strike="noStrike" dirty="0">
                          <a:solidFill>
                            <a:srgbClr val="000000"/>
                          </a:solidFill>
                          <a:latin typeface="Calibri"/>
                        </a:rPr>
                        <a:t>1.925.422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1.874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1.499.200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411.114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11.874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dirty="0">
                          <a:solidFill>
                            <a:srgbClr val="000000"/>
                          </a:solidFill>
                          <a:latin typeface="Calibri"/>
                        </a:rPr>
                        <a:t>3.234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6"/>
                  </a:ext>
                </a:extLst>
              </a:tr>
              <a:tr h="1161552">
                <a:tc>
                  <a:txBody>
                    <a:bodyPr/>
                    <a:lstStyle/>
                    <a:p>
                      <a:pPr algn="ctr" fontAlgn="ctr"/>
                      <a:r>
                        <a:rPr lang="el-GR" sz="1800" b="1" i="0" u="none" strike="noStrike" dirty="0">
                          <a:solidFill>
                            <a:schemeClr val="tx1"/>
                          </a:solidFill>
                          <a:latin typeface="+mn-lt"/>
                        </a:rPr>
                        <a:t>ΠΕΡΙΦΕΡΕΙΑ</a:t>
                      </a:r>
                    </a:p>
                    <a:p>
                      <a:pPr algn="ctr" fontAlgn="ctr"/>
                      <a:r>
                        <a:rPr lang="el-GR" sz="1800" b="1" i="0" u="none" strike="noStrike" dirty="0">
                          <a:solidFill>
                            <a:schemeClr val="tx1"/>
                          </a:solidFill>
                          <a:latin typeface="Calibri"/>
                        </a:rPr>
                        <a:t>ΔΥΤΙΚΗΣ ΜΑΚΕΔΟΝΙΑΣ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1800" b="1" i="0" u="none" strike="noStrike" kern="1200" dirty="0">
                          <a:solidFill>
                            <a:srgbClr val="000000"/>
                          </a:solidFill>
                          <a:latin typeface="Calibri"/>
                          <a:ea typeface="+mn-ea"/>
                          <a:cs typeface="+mn-cs"/>
                        </a:rPr>
                        <a:t>11.061.142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1800" b="0" i="0" u="none" strike="noStrike" kern="1200" dirty="0">
                          <a:solidFill>
                            <a:srgbClr val="000000"/>
                          </a:solidFill>
                          <a:latin typeface="Calibri"/>
                          <a:ea typeface="+mn-ea"/>
                          <a:cs typeface="+mn-cs"/>
                        </a:rPr>
                        <a:t>11.036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1800" b="0" i="0" u="none" strike="noStrike" kern="1200" dirty="0">
                          <a:solidFill>
                            <a:srgbClr val="000000"/>
                          </a:solidFill>
                          <a:latin typeface="Calibri"/>
                          <a:ea typeface="+mn-ea"/>
                          <a:cs typeface="+mn-cs"/>
                        </a:rPr>
                        <a:t>8.828.800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1800" b="0" i="0" u="none" strike="noStrike" kern="1200" dirty="0">
                          <a:solidFill>
                            <a:srgbClr val="000000"/>
                          </a:solidFill>
                          <a:latin typeface="Calibri"/>
                          <a:ea typeface="+mn-ea"/>
                          <a:cs typeface="+mn-cs"/>
                        </a:rPr>
                        <a:t>4.973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1800" b="0" i="0" u="none" strike="noStrike" kern="1200" dirty="0">
                          <a:solidFill>
                            <a:srgbClr val="000000"/>
                          </a:solidFill>
                          <a:latin typeface="Calibri"/>
                          <a:ea typeface="+mn-ea"/>
                          <a:cs typeface="+mn-cs"/>
                        </a:rPr>
                        <a:t>2.158.800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1800" b="0" i="0" u="none" strike="noStrike" kern="1200" dirty="0">
                          <a:solidFill>
                            <a:srgbClr val="000000"/>
                          </a:solidFill>
                          <a:latin typeface="Calibri"/>
                          <a:ea typeface="+mn-ea"/>
                          <a:cs typeface="+mn-cs"/>
                        </a:rPr>
                        <a:t>141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1800" b="0" i="0" u="none" strike="noStrike" kern="1200" dirty="0">
                          <a:solidFill>
                            <a:srgbClr val="000000"/>
                          </a:solidFill>
                          <a:latin typeface="Calibri"/>
                          <a:ea typeface="+mn-ea"/>
                          <a:cs typeface="+mn-cs"/>
                        </a:rPr>
                        <a:t>54.936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1800" b="0" i="0" u="none" strike="noStrike" kern="1200" dirty="0">
                          <a:solidFill>
                            <a:srgbClr val="000000"/>
                          </a:solidFill>
                          <a:latin typeface="Calibri"/>
                          <a:ea typeface="+mn-ea"/>
                          <a:cs typeface="+mn-cs"/>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1800" b="0" i="0" u="none" strike="noStrike" kern="1200" dirty="0">
                          <a:solidFill>
                            <a:srgbClr val="000000"/>
                          </a:solidFill>
                          <a:latin typeface="Calibri"/>
                          <a:ea typeface="+mn-ea"/>
                          <a:cs typeface="+mn-cs"/>
                        </a:rPr>
                        <a:t>18.606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7171"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7172"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Εργαλεία Ρευστότητας ΤΕΠΙΧ ΙΙ και Εγγυοδοτικά Προγράμματα</a:t>
            </a:r>
            <a:endParaRPr lang="en-US" altLang="en-US" sz="3800" b="1">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xmlns="" val="615457739"/>
              </p:ext>
            </p:extLst>
          </p:nvPr>
        </p:nvGraphicFramePr>
        <p:xfrm>
          <a:off x="1447800" y="2019299"/>
          <a:ext cx="15316200" cy="4571994"/>
        </p:xfrm>
        <a:graphic>
          <a:graphicData uri="http://schemas.openxmlformats.org/drawingml/2006/table">
            <a:tbl>
              <a:tblPr/>
              <a:tblGrid>
                <a:gridCol w="8669463">
                  <a:extLst>
                    <a:ext uri="{9D8B030D-6E8A-4147-A177-3AD203B41FA5}">
                      <a16:colId xmlns:a16="http://schemas.microsoft.com/office/drawing/2014/main" xmlns="" val="20000"/>
                    </a:ext>
                  </a:extLst>
                </a:gridCol>
                <a:gridCol w="3006856">
                  <a:extLst>
                    <a:ext uri="{9D8B030D-6E8A-4147-A177-3AD203B41FA5}">
                      <a16:colId xmlns:a16="http://schemas.microsoft.com/office/drawing/2014/main" xmlns="" val="20001"/>
                    </a:ext>
                  </a:extLst>
                </a:gridCol>
                <a:gridCol w="3639881">
                  <a:extLst>
                    <a:ext uri="{9D8B030D-6E8A-4147-A177-3AD203B41FA5}">
                      <a16:colId xmlns:a16="http://schemas.microsoft.com/office/drawing/2014/main" xmlns="" val="20002"/>
                    </a:ext>
                  </a:extLst>
                </a:gridCol>
              </a:tblGrid>
              <a:tr h="712392">
                <a:tc>
                  <a:txBody>
                    <a:bodyPr/>
                    <a:lstStyle/>
                    <a:p>
                      <a:pPr algn="ctr" fontAlgn="b"/>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fontAlgn="b"/>
                      <a:r>
                        <a:rPr lang="el-GR" sz="1800" b="1" i="0" u="none" strike="noStrike" dirty="0">
                          <a:solidFill>
                            <a:srgbClr val="000000"/>
                          </a:solidFill>
                          <a:latin typeface="+mn-lt"/>
                        </a:rPr>
                        <a:t>Εκταμιεύσεις*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l-GR"/>
                    </a:p>
                  </a:txBody>
                  <a:tcPr/>
                </a:tc>
                <a:extLst>
                  <a:ext uri="{0D108BD9-81ED-4DB2-BD59-A6C34878D82A}">
                    <a16:rowId xmlns:a16="http://schemas.microsoft.com/office/drawing/2014/main" xmlns="" val="10000"/>
                  </a:ext>
                </a:extLst>
              </a:tr>
              <a:tr h="715158">
                <a:tc>
                  <a:txBody>
                    <a:bodyPr/>
                    <a:lstStyle/>
                    <a:p>
                      <a:pPr algn="ctr" fontAlgn="b"/>
                      <a:r>
                        <a:rPr lang="el-GR" sz="1800" b="1" i="0" u="none" strike="noStrike" dirty="0">
                          <a:solidFill>
                            <a:srgbClr val="000000"/>
                          </a:solidFill>
                          <a:latin typeface="+mn-lt"/>
                        </a:rPr>
                        <a:t>ΠΕΡΙΦΕΡΕΙΑΚΗ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l-GR" sz="1800" b="0" i="0" u="none" strike="noStrike" dirty="0">
                          <a:solidFill>
                            <a:srgbClr val="000000"/>
                          </a:solidFill>
                          <a:latin typeface="+mn-lt"/>
                        </a:rPr>
                        <a:t>Πλήθος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l-GR" sz="1800" b="0" i="0" u="none" strike="noStrike" dirty="0">
                          <a:solidFill>
                            <a:srgbClr val="000000"/>
                          </a:solidFill>
                          <a:latin typeface="+mn-lt"/>
                        </a:rPr>
                        <a:t>Ποσό  Ενίσχυσης (ευρώ)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623343">
                <a:tc>
                  <a:txBody>
                    <a:bodyPr/>
                    <a:lstStyle/>
                    <a:p>
                      <a:pPr algn="ctr" fontAlgn="b"/>
                      <a:r>
                        <a:rPr lang="el-GR" sz="1800" b="1" i="0" u="none" strike="noStrike" dirty="0">
                          <a:solidFill>
                            <a:srgbClr val="000000"/>
                          </a:solidFill>
                          <a:latin typeface="+mn-lt"/>
                        </a:rPr>
                        <a:t>ΚΑΣΤΟΡΙΑΣ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800" b="0" i="0" u="none" strike="noStrike" dirty="0">
                          <a:solidFill>
                            <a:srgbClr val="000000"/>
                          </a:solidFill>
                          <a:latin typeface="+mn-lt"/>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1" i="0" u="none" strike="noStrike" dirty="0">
                          <a:solidFill>
                            <a:srgbClr val="000000"/>
                          </a:solidFill>
                          <a:latin typeface="+mn-lt"/>
                        </a:rPr>
                        <a:t>17.560.160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3"/>
                  </a:ext>
                </a:extLst>
              </a:tr>
              <a:tr h="626109">
                <a:tc>
                  <a:txBody>
                    <a:bodyPr/>
                    <a:lstStyle/>
                    <a:p>
                      <a:pPr algn="ctr" fontAlgn="b"/>
                      <a:r>
                        <a:rPr lang="el-GR" sz="1800" b="1" i="0" u="none" strike="noStrike" dirty="0">
                          <a:solidFill>
                            <a:srgbClr val="000000"/>
                          </a:solidFill>
                          <a:latin typeface="+mn-lt"/>
                        </a:rPr>
                        <a:t>ΓΡΕΒΕΝΩΝ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0" i="0" u="none" strike="noStrike" dirty="0">
                          <a:solidFill>
                            <a:srgbClr val="000000"/>
                          </a:solidFill>
                          <a:latin typeface="+mn-lt"/>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1" i="0" u="none" strike="noStrike" dirty="0">
                          <a:solidFill>
                            <a:srgbClr val="000000"/>
                          </a:solidFill>
                          <a:latin typeface="+mn-lt"/>
                        </a:rPr>
                        <a:t>5.037.000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4"/>
                  </a:ext>
                </a:extLst>
              </a:tr>
              <a:tr h="628876">
                <a:tc>
                  <a:txBody>
                    <a:bodyPr/>
                    <a:lstStyle/>
                    <a:p>
                      <a:pPr algn="ctr" fontAlgn="b"/>
                      <a:r>
                        <a:rPr lang="el-GR" sz="1800" b="1" i="0" u="none" strike="noStrike" dirty="0">
                          <a:solidFill>
                            <a:srgbClr val="000000"/>
                          </a:solidFill>
                          <a:latin typeface="+mn-lt"/>
                        </a:rPr>
                        <a:t>ΚΟΖΑΝΗΣ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0" i="0" u="none" strike="noStrike" dirty="0">
                          <a:solidFill>
                            <a:srgbClr val="000000"/>
                          </a:solidFill>
                          <a:latin typeface="+mn-lt"/>
                        </a:rPr>
                        <a:t>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1" i="0" u="none" strike="noStrike" dirty="0">
                          <a:solidFill>
                            <a:srgbClr val="000000"/>
                          </a:solidFill>
                          <a:latin typeface="+mn-lt"/>
                        </a:rPr>
                        <a:t>51.187.093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5"/>
                  </a:ext>
                </a:extLst>
              </a:tr>
              <a:tr h="542593">
                <a:tc>
                  <a:txBody>
                    <a:bodyPr/>
                    <a:lstStyle/>
                    <a:p>
                      <a:pPr algn="ctr" fontAlgn="b"/>
                      <a:r>
                        <a:rPr lang="el-GR" sz="1800" b="1" i="0" u="none" strike="noStrike" dirty="0">
                          <a:solidFill>
                            <a:srgbClr val="000000"/>
                          </a:solidFill>
                          <a:latin typeface="+mn-lt"/>
                        </a:rPr>
                        <a:t>ΦΛΩΡΙΝΑΣ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0" i="0" u="none" strike="noStrike" dirty="0">
                          <a:solidFill>
                            <a:srgbClr val="000000"/>
                          </a:solidFill>
                          <a:latin typeface="+mn-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1" i="0" u="none" strike="noStrike" kern="1200" dirty="0">
                          <a:solidFill>
                            <a:srgbClr val="000000"/>
                          </a:solidFill>
                          <a:latin typeface="+mn-lt"/>
                          <a:ea typeface="+mn-ea"/>
                          <a:cs typeface="+mn-cs"/>
                        </a:rPr>
                        <a:t>12.713.962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6"/>
                  </a:ext>
                </a:extLst>
              </a:tr>
              <a:tr h="723523">
                <a:tc>
                  <a:txBody>
                    <a:bodyPr/>
                    <a:lstStyle/>
                    <a:p>
                      <a:pPr algn="ctr" fontAlgn="ctr"/>
                      <a:r>
                        <a:rPr lang="el-GR" sz="2000" b="1" i="0" u="none" strike="noStrike" dirty="0">
                          <a:solidFill>
                            <a:srgbClr val="000000"/>
                          </a:solidFill>
                          <a:latin typeface="+mn-lt"/>
                        </a:rPr>
                        <a:t>ΠΕΡΙΦΕΡΕΙΑ</a:t>
                      </a:r>
                    </a:p>
                    <a:p>
                      <a:pPr algn="ctr" fontAlgn="ctr"/>
                      <a:r>
                        <a:rPr lang="el-GR" sz="2000" b="1" i="0" u="none" strike="noStrike" dirty="0">
                          <a:solidFill>
                            <a:srgbClr val="000000"/>
                          </a:solidFill>
                          <a:latin typeface="+mn-lt"/>
                        </a:rPr>
                        <a:t> ΔΥΤΙΚΗΣ ΜΑΚΕΔΟΝΙΑΣ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2000" b="1" i="0" u="none" strike="noStrike" dirty="0">
                          <a:solidFill>
                            <a:srgbClr val="000000"/>
                          </a:solidFill>
                          <a:latin typeface="+mn-lt"/>
                        </a:rPr>
                        <a:t>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2000" b="1" i="0" u="none" strike="noStrike" dirty="0">
                          <a:solidFill>
                            <a:srgbClr val="000000"/>
                          </a:solidFill>
                          <a:latin typeface="+mn-lt"/>
                        </a:rPr>
                        <a:t>84.498.216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bl>
          </a:graphicData>
        </a:graphic>
      </p:graphicFrame>
      <p:sp>
        <p:nvSpPr>
          <p:cNvPr id="12" name="TextBox 11"/>
          <p:cNvSpPr txBox="1"/>
          <p:nvPr/>
        </p:nvSpPr>
        <p:spPr>
          <a:xfrm>
            <a:off x="6324600" y="7277100"/>
            <a:ext cx="10287000" cy="1323975"/>
          </a:xfrm>
          <a:prstGeom prst="rect">
            <a:avLst/>
          </a:prstGeom>
          <a:solidFill>
            <a:schemeClr val="accent2">
              <a:lumMod val="60000"/>
              <a:lumOff val="40000"/>
            </a:schemeClr>
          </a:solidFill>
        </p:spPr>
        <p:txBody>
          <a:bodyPr>
            <a:spAutoFit/>
          </a:bodyPr>
          <a:lstStyle/>
          <a:p>
            <a:pPr eaLnBrk="1" fontAlgn="auto" hangingPunct="1">
              <a:spcBef>
                <a:spcPts val="0"/>
              </a:spcBef>
              <a:spcAft>
                <a:spcPts val="0"/>
              </a:spcAft>
              <a:defRPr/>
            </a:pPr>
            <a:r>
              <a:rPr lang="el-GR" sz="2000" i="1" dirty="0">
                <a:latin typeface="+mn-lt"/>
                <a:cs typeface="+mn-cs"/>
              </a:rPr>
              <a:t>* Το μεγαλύτερο μέρος του πλήθους των χρηματοδοτήσεων </a:t>
            </a:r>
            <a:r>
              <a:rPr lang="el-GR" sz="2000" i="1" dirty="0" smtClean="0">
                <a:latin typeface="+mn-lt"/>
                <a:cs typeface="+mn-cs"/>
              </a:rPr>
              <a:t> – σε </a:t>
            </a:r>
            <a:r>
              <a:rPr lang="el-GR" sz="2000" i="1" dirty="0">
                <a:latin typeface="+mn-lt"/>
                <a:cs typeface="+mn-cs"/>
              </a:rPr>
              <a:t>όλη την Ελλάδα – σε ποσοστό 71%, έχει κατευθυνθεί σε επιχειρήσεις με έως 10 εργαζόμενους.</a:t>
            </a:r>
          </a:p>
          <a:p>
            <a:pPr eaLnBrk="1" fontAlgn="auto" hangingPunct="1">
              <a:spcBef>
                <a:spcPts val="0"/>
              </a:spcBef>
              <a:spcAft>
                <a:spcPts val="0"/>
              </a:spcAft>
              <a:defRPr/>
            </a:pPr>
            <a:r>
              <a:rPr lang="el-GR" sz="2000" i="1" dirty="0">
                <a:latin typeface="+mn-lt"/>
                <a:cs typeface="+mn-cs"/>
              </a:rPr>
              <a:t>Σε ό,τι αφορά την αξία των δανείων, το 56% έχει κατευθυνθεί σε επιχειρήσεις με έως 50 εργαζόμενους.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8195"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8196"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a:solidFill>
                  <a:srgbClr val="002060"/>
                </a:solidFill>
                <a:latin typeface="Calibri" pitchFamily="34" charset="0"/>
              </a:rPr>
              <a:t>Αποζημιώσεις Ειδικού Σκοπού σε Εργαζόμενους</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9" name="Table 9"/>
          <p:cNvGraphicFramePr>
            <a:graphicFrameLocks noGrp="1"/>
          </p:cNvGraphicFramePr>
          <p:nvPr>
            <p:extLst>
              <p:ext uri="{D42A27DB-BD31-4B8C-83A1-F6EECF244321}">
                <p14:modId xmlns:p14="http://schemas.microsoft.com/office/powerpoint/2010/main" xmlns="" val="4075567960"/>
              </p:ext>
            </p:extLst>
          </p:nvPr>
        </p:nvGraphicFramePr>
        <p:xfrm>
          <a:off x="1447800" y="2476500"/>
          <a:ext cx="15240000" cy="3580220"/>
        </p:xfrm>
        <a:graphic>
          <a:graphicData uri="http://schemas.openxmlformats.org/drawingml/2006/table">
            <a:tbl>
              <a:tblPr/>
              <a:tblGrid>
                <a:gridCol w="10733523">
                  <a:extLst>
                    <a:ext uri="{9D8B030D-6E8A-4147-A177-3AD203B41FA5}">
                      <a16:colId xmlns:a16="http://schemas.microsoft.com/office/drawing/2014/main" xmlns="" val="20000"/>
                    </a:ext>
                  </a:extLst>
                </a:gridCol>
                <a:gridCol w="4506477">
                  <a:extLst>
                    <a:ext uri="{9D8B030D-6E8A-4147-A177-3AD203B41FA5}">
                      <a16:colId xmlns:a16="http://schemas.microsoft.com/office/drawing/2014/main" xmlns="" val="20001"/>
                    </a:ext>
                  </a:extLst>
                </a:gridCol>
              </a:tblGrid>
              <a:tr h="622114">
                <a:tc>
                  <a:txBody>
                    <a:bodyPr/>
                    <a:lstStyle/>
                    <a:p>
                      <a:pPr algn="ctr" fontAlgn="b"/>
                      <a:r>
                        <a:rPr lang="el-GR" sz="1800" b="1" i="0" u="none" strike="noStrike" dirty="0">
                          <a:solidFill>
                            <a:srgbClr val="000000"/>
                          </a:solidFill>
                          <a:latin typeface="+mn-lt"/>
                        </a:rPr>
                        <a:t>ΠΕΡΙΦΕΡΕΙΑΚΗ</a:t>
                      </a:r>
                      <a:r>
                        <a:rPr lang="el-GR" sz="1800" b="1" i="0" u="none" strike="noStrike" baseline="0" dirty="0">
                          <a:solidFill>
                            <a:srgbClr val="000000"/>
                          </a:solidFill>
                          <a:latin typeface="+mn-lt"/>
                        </a:rPr>
                        <a:t> ΕΝΟΤΗΤΑ</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l-GR" sz="1800" b="1" i="0" u="none" strike="noStrike" dirty="0">
                          <a:solidFill>
                            <a:srgbClr val="000000"/>
                          </a:solidFill>
                          <a:latin typeface="+mn-lt"/>
                        </a:rPr>
                        <a:t>Ποσό  Ενίσχυσης</a:t>
                      </a:r>
                      <a:r>
                        <a:rPr lang="el-GR" sz="1800" b="1" i="0" u="none" strike="noStrike" baseline="0" dirty="0">
                          <a:solidFill>
                            <a:srgbClr val="000000"/>
                          </a:solidFill>
                          <a:latin typeface="+mn-lt"/>
                        </a:rPr>
                        <a:t> </a:t>
                      </a:r>
                      <a:r>
                        <a:rPr lang="el-GR" sz="1800" b="1" i="0" u="none" strike="noStrike" dirty="0">
                          <a:solidFill>
                            <a:srgbClr val="000000"/>
                          </a:solidFill>
                          <a:latin typeface="+mn-lt"/>
                        </a:rPr>
                        <a:t>(ευρώ)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617301">
                <a:tc>
                  <a:txBody>
                    <a:bodyPr/>
                    <a:lstStyle/>
                    <a:p>
                      <a:pPr algn="ctr" fontAlgn="b"/>
                      <a:r>
                        <a:rPr lang="el-GR" sz="1800" b="1" i="0" u="none" strike="noStrike" dirty="0">
                          <a:solidFill>
                            <a:srgbClr val="000000"/>
                          </a:solidFill>
                          <a:latin typeface="+mn-lt"/>
                        </a:rPr>
                        <a:t>ΚΑΣΤΟΡΙΑΣ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l-GR" sz="1800" b="1" i="0" u="none" strike="noStrike" dirty="0">
                          <a:solidFill>
                            <a:srgbClr val="000000"/>
                          </a:solidFill>
                          <a:latin typeface="+mn-lt"/>
                        </a:rPr>
                        <a:t>8.963.822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1"/>
                  </a:ext>
                </a:extLst>
              </a:tr>
              <a:tr h="542244">
                <a:tc>
                  <a:txBody>
                    <a:bodyPr/>
                    <a:lstStyle/>
                    <a:p>
                      <a:pPr algn="ctr" fontAlgn="b"/>
                      <a:r>
                        <a:rPr lang="el-GR" sz="1800" b="1" i="0" u="none" strike="noStrike" dirty="0">
                          <a:solidFill>
                            <a:srgbClr val="000000"/>
                          </a:solidFill>
                          <a:latin typeface="+mn-lt"/>
                        </a:rPr>
                        <a:t>ΓΡΕΒΕΝΩΝ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l-GR" sz="1800" b="1" i="0" u="none" strike="noStrike" dirty="0">
                          <a:solidFill>
                            <a:srgbClr val="000000"/>
                          </a:solidFill>
                          <a:latin typeface="+mn-lt"/>
                        </a:rPr>
                        <a:t>2.175.861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2"/>
                  </a:ext>
                </a:extLst>
              </a:tr>
              <a:tr h="544650">
                <a:tc>
                  <a:txBody>
                    <a:bodyPr/>
                    <a:lstStyle/>
                    <a:p>
                      <a:pPr algn="ctr" fontAlgn="b"/>
                      <a:r>
                        <a:rPr lang="el-GR" sz="1800" b="1" i="0" u="none" strike="noStrike" dirty="0">
                          <a:solidFill>
                            <a:srgbClr val="000000"/>
                          </a:solidFill>
                          <a:latin typeface="+mn-lt"/>
                        </a:rPr>
                        <a:t>ΚΟΖΑΝΗΣ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l-GR" sz="1800" b="1" i="0" u="none" strike="noStrike" dirty="0">
                          <a:solidFill>
                            <a:srgbClr val="000000"/>
                          </a:solidFill>
                          <a:latin typeface="+mn-lt"/>
                        </a:rPr>
                        <a:t>20.692.469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3"/>
                  </a:ext>
                </a:extLst>
              </a:tr>
              <a:tr h="547057">
                <a:tc>
                  <a:txBody>
                    <a:bodyPr/>
                    <a:lstStyle/>
                    <a:p>
                      <a:pPr algn="ctr" fontAlgn="b"/>
                      <a:r>
                        <a:rPr lang="el-GR" sz="1800" b="1" i="0" u="none" strike="noStrike" dirty="0">
                          <a:solidFill>
                            <a:srgbClr val="000000"/>
                          </a:solidFill>
                          <a:latin typeface="+mn-lt"/>
                        </a:rPr>
                        <a:t>ΦΛΩΡΙΝΑΣ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l-GR" sz="1800" b="1" i="0" u="none" strike="noStrike" dirty="0">
                          <a:solidFill>
                            <a:srgbClr val="000000"/>
                          </a:solidFill>
                          <a:latin typeface="+mn-lt"/>
                        </a:rPr>
                        <a:t>5.468.221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4"/>
                  </a:ext>
                </a:extLst>
              </a:tr>
              <a:tr h="706854">
                <a:tc>
                  <a:txBody>
                    <a:bodyPr/>
                    <a:lstStyle/>
                    <a:p>
                      <a:pPr algn="ctr" fontAlgn="ctr"/>
                      <a:r>
                        <a:rPr lang="el-GR" sz="1800" b="1" i="0" u="none" strike="noStrike" dirty="0">
                          <a:solidFill>
                            <a:srgbClr val="000000"/>
                          </a:solidFill>
                          <a:latin typeface="+mn-lt"/>
                        </a:rPr>
                        <a:t>ΠΕΡΙΦΕΡΕΙΑ</a:t>
                      </a:r>
                    </a:p>
                    <a:p>
                      <a:pPr algn="ctr" fontAlgn="ctr"/>
                      <a:r>
                        <a:rPr lang="el-GR" sz="1800" b="1" i="0" u="none" strike="noStrike" dirty="0">
                          <a:solidFill>
                            <a:srgbClr val="000000"/>
                          </a:solidFill>
                          <a:latin typeface="+mn-lt"/>
                        </a:rPr>
                        <a:t>ΔΥΤΙΚΗΣ ΜΑΚΕΔΟΝΙΑΣ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1800" b="1" i="0" u="none" strike="noStrike" dirty="0">
                          <a:solidFill>
                            <a:srgbClr val="000000"/>
                          </a:solidFill>
                          <a:latin typeface="+mn-lt"/>
                        </a:rPr>
                        <a:t>37.300.373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9219"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9220"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Συνολικό Ποσό Ενίσχυσης Επιχειρήσεων &amp; Εργαζομένων (ανά Νομό) </a:t>
            </a:r>
            <a:endParaRPr lang="en-US" altLang="en-US" sz="3800" b="1">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9" name="Table 9"/>
          <p:cNvGraphicFramePr>
            <a:graphicFrameLocks noGrp="1"/>
          </p:cNvGraphicFramePr>
          <p:nvPr>
            <p:extLst>
              <p:ext uri="{D42A27DB-BD31-4B8C-83A1-F6EECF244321}">
                <p14:modId xmlns:p14="http://schemas.microsoft.com/office/powerpoint/2010/main" xmlns="" val="3364686256"/>
              </p:ext>
            </p:extLst>
          </p:nvPr>
        </p:nvGraphicFramePr>
        <p:xfrm>
          <a:off x="1447800" y="2247900"/>
          <a:ext cx="15316200" cy="5638800"/>
        </p:xfrm>
        <a:graphic>
          <a:graphicData uri="http://schemas.openxmlformats.org/drawingml/2006/table">
            <a:tbl>
              <a:tblPr>
                <a:effectLst/>
              </a:tblPr>
              <a:tblGrid>
                <a:gridCol w="8305800">
                  <a:extLst>
                    <a:ext uri="{9D8B030D-6E8A-4147-A177-3AD203B41FA5}">
                      <a16:colId xmlns:a16="http://schemas.microsoft.com/office/drawing/2014/main" xmlns="" val="20000"/>
                    </a:ext>
                  </a:extLst>
                </a:gridCol>
                <a:gridCol w="7010400">
                  <a:extLst>
                    <a:ext uri="{9D8B030D-6E8A-4147-A177-3AD203B41FA5}">
                      <a16:colId xmlns:a16="http://schemas.microsoft.com/office/drawing/2014/main" xmlns="" val="20001"/>
                    </a:ext>
                  </a:extLst>
                </a:gridCol>
              </a:tblGrid>
              <a:tr h="946605">
                <a:tc>
                  <a:txBody>
                    <a:bodyPr/>
                    <a:lstStyle/>
                    <a:p>
                      <a:pPr algn="ctr" fontAlgn="b"/>
                      <a:r>
                        <a:rPr lang="el-GR" sz="2400" b="1" i="0" u="none" strike="noStrike" dirty="0">
                          <a:solidFill>
                            <a:srgbClr val="000000"/>
                          </a:solidFill>
                          <a:latin typeface="+mn-lt"/>
                        </a:rPr>
                        <a:t>ΠΕΡΙΦΕΡΕΙΑΚΗ ΕΝΟΤΗΤΑ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l-GR" sz="2400" b="1" i="0" u="none" strike="noStrike" dirty="0">
                          <a:solidFill>
                            <a:srgbClr val="000000"/>
                          </a:solidFill>
                          <a:latin typeface="+mn-lt"/>
                        </a:rPr>
                        <a:t>Ποσό  Ενίσχυσης (εκατ. ευρώ)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939281">
                <a:tc>
                  <a:txBody>
                    <a:bodyPr/>
                    <a:lstStyle/>
                    <a:p>
                      <a:pPr algn="ctr" fontAlgn="b"/>
                      <a:r>
                        <a:rPr lang="el-GR" sz="2200" b="1" i="0" u="none" strike="noStrike" dirty="0">
                          <a:solidFill>
                            <a:srgbClr val="000000"/>
                          </a:solidFill>
                          <a:latin typeface="+mn-lt"/>
                        </a:rPr>
                        <a:t>ΚΑΣΤΟΡΙΑΣ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smtClean="0">
                          <a:solidFill>
                            <a:srgbClr val="000000"/>
                          </a:solidFill>
                          <a:latin typeface="+mn-lt"/>
                        </a:rPr>
                        <a:t>7</a:t>
                      </a:r>
                      <a:r>
                        <a:rPr lang="en-US" sz="2200" b="1" i="0" u="none" strike="noStrike" dirty="0" smtClean="0">
                          <a:solidFill>
                            <a:srgbClr val="000000"/>
                          </a:solidFill>
                          <a:latin typeface="+mn-lt"/>
                        </a:rPr>
                        <a:t>5</a:t>
                      </a:r>
                      <a:endParaRPr lang="el-GR" sz="2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825075">
                <a:tc>
                  <a:txBody>
                    <a:bodyPr/>
                    <a:lstStyle/>
                    <a:p>
                      <a:pPr algn="ctr" fontAlgn="b"/>
                      <a:r>
                        <a:rPr lang="el-GR" sz="2200" b="1" i="0" u="none" strike="noStrike" dirty="0">
                          <a:solidFill>
                            <a:srgbClr val="000000"/>
                          </a:solidFill>
                          <a:latin typeface="+mn-lt"/>
                        </a:rPr>
                        <a:t>ΓΡΕΒΕΝΩΝ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a:solidFill>
                            <a:srgbClr val="000000"/>
                          </a:solidFill>
                          <a:latin typeface="+mn-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828736">
                <a:tc>
                  <a:txBody>
                    <a:bodyPr/>
                    <a:lstStyle/>
                    <a:p>
                      <a:pPr algn="ctr" fontAlgn="b"/>
                      <a:r>
                        <a:rPr lang="el-GR" sz="2200" b="1" i="0" u="none" strike="noStrike" dirty="0">
                          <a:solidFill>
                            <a:srgbClr val="000000"/>
                          </a:solidFill>
                          <a:latin typeface="+mn-lt"/>
                        </a:rPr>
                        <a:t>ΚΟΖΑΝΗΣ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a:solidFill>
                            <a:srgbClr val="000000"/>
                          </a:solidFill>
                          <a:latin typeface="+mn-lt"/>
                        </a:rPr>
                        <a:t>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832399">
                <a:tc>
                  <a:txBody>
                    <a:bodyPr/>
                    <a:lstStyle/>
                    <a:p>
                      <a:pPr algn="ctr" fontAlgn="b"/>
                      <a:r>
                        <a:rPr lang="el-GR" sz="2200" b="1" i="0" u="none" strike="noStrike" dirty="0">
                          <a:solidFill>
                            <a:srgbClr val="000000"/>
                          </a:solidFill>
                          <a:latin typeface="+mn-lt"/>
                        </a:rPr>
                        <a:t>ΦΛΩΡΙΝΑΣ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a:solidFill>
                            <a:srgbClr val="000000"/>
                          </a:solidFill>
                          <a:latin typeface="+mn-lt"/>
                        </a:rPr>
                        <a:t>  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1266704">
                <a:tc>
                  <a:txBody>
                    <a:bodyPr/>
                    <a:lstStyle/>
                    <a:p>
                      <a:pPr algn="ctr" fontAlgn="ctr"/>
                      <a:r>
                        <a:rPr lang="el-GR" sz="2400" b="1" i="0" u="none" strike="noStrike" dirty="0">
                          <a:solidFill>
                            <a:srgbClr val="000000"/>
                          </a:solidFill>
                          <a:latin typeface="+mn-lt"/>
                        </a:rPr>
                        <a:t>ΠΕΡΙΦΕΡΕΙΑ</a:t>
                      </a:r>
                    </a:p>
                    <a:p>
                      <a:pPr algn="ctr" fontAlgn="ctr"/>
                      <a:r>
                        <a:rPr lang="el-GR" sz="2400" b="1" i="0" u="none" strike="noStrike" dirty="0">
                          <a:solidFill>
                            <a:srgbClr val="000000"/>
                          </a:solidFill>
                          <a:latin typeface="+mn-lt"/>
                        </a:rPr>
                        <a:t> </a:t>
                      </a:r>
                      <a:r>
                        <a:rPr lang="el-GR" sz="2400" b="1" i="0" u="none" strike="noStrike" dirty="0" smtClean="0">
                          <a:solidFill>
                            <a:srgbClr val="000000"/>
                          </a:solidFill>
                          <a:latin typeface="+mn-lt"/>
                        </a:rPr>
                        <a:t>ΔΥΤΙΚΗΣ ΜΑΚΕΔΟΝΙΑΣ </a:t>
                      </a:r>
                      <a:endParaRPr lang="el-GR" sz="24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l-GR" sz="2400" b="1" i="0" u="none" strike="noStrike" dirty="0">
                          <a:solidFill>
                            <a:srgbClr val="000000"/>
                          </a:solidFill>
                          <a:latin typeface="+mn-lt"/>
                        </a:rPr>
                        <a:t>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2316</TotalTime>
  <Words>1441</Words>
  <Application>Microsoft Office PowerPoint</Application>
  <PresentationFormat>Προσαρμογή</PresentationFormat>
  <Paragraphs>507</Paragraphs>
  <Slides>20</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20</vt:i4>
      </vt:variant>
    </vt:vector>
  </HeadingPairs>
  <TitlesOfParts>
    <vt:vector size="25" baseType="lpstr">
      <vt:lpstr>Arial</vt:lpstr>
      <vt:lpstr>Calibri</vt:lpstr>
      <vt:lpstr>Times New Roman</vt:lpstr>
      <vt:lpstr>Wingdings</vt: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m.rozakos</cp:lastModifiedBy>
  <cp:revision>1</cp:revision>
  <dcterms:created xsi:type="dcterms:W3CDTF">2006-08-16T00:00:00Z</dcterms:created>
  <dcterms:modified xsi:type="dcterms:W3CDTF">2021-03-19T18:16:21Z</dcterms:modified>
</cp:coreProperties>
</file>